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63" r:id="rId3"/>
    <p:sldId id="282" r:id="rId4"/>
    <p:sldId id="280" r:id="rId5"/>
    <p:sldId id="271" r:id="rId6"/>
    <p:sldId id="283" r:id="rId7"/>
    <p:sldId id="284" r:id="rId8"/>
    <p:sldId id="285" r:id="rId9"/>
    <p:sldId id="286" r:id="rId10"/>
    <p:sldId id="287" r:id="rId11"/>
    <p:sldId id="299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300" r:id="rId24"/>
    <p:sldId id="303" r:id="rId25"/>
    <p:sldId id="301" r:id="rId26"/>
    <p:sldId id="304" r:id="rId27"/>
    <p:sldId id="312" r:id="rId28"/>
    <p:sldId id="305" r:id="rId29"/>
    <p:sldId id="313" r:id="rId30"/>
    <p:sldId id="306" r:id="rId31"/>
    <p:sldId id="314" r:id="rId32"/>
    <p:sldId id="308" r:id="rId33"/>
    <p:sldId id="315" r:id="rId34"/>
    <p:sldId id="307" r:id="rId35"/>
    <p:sldId id="325" r:id="rId36"/>
    <p:sldId id="309" r:id="rId37"/>
    <p:sldId id="310" r:id="rId38"/>
    <p:sldId id="311" r:id="rId39"/>
    <p:sldId id="316" r:id="rId40"/>
    <p:sldId id="317" r:id="rId41"/>
    <p:sldId id="318" r:id="rId42"/>
    <p:sldId id="319" r:id="rId43"/>
    <p:sldId id="323" r:id="rId44"/>
    <p:sldId id="320" r:id="rId45"/>
    <p:sldId id="324" r:id="rId46"/>
    <p:sldId id="321" r:id="rId47"/>
    <p:sldId id="32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3" autoAdjust="0"/>
    <p:restoredTop sz="94694"/>
  </p:normalViewPr>
  <p:slideViewPr>
    <p:cSldViewPr snapToGrid="0">
      <p:cViewPr>
        <p:scale>
          <a:sx n="75" d="100"/>
          <a:sy n="75" d="100"/>
        </p:scale>
        <p:origin x="1616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75FDD-C544-574E-B570-B20CEE5E07BF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2A9DD-BAF9-B34B-ACFE-78129C9B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32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welcome you all to this Community Conversation. When I say we, I mean… We also have representatives from RAUCH and BGC in the room.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62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19ABD-B9E5-E64D-732A-70A3C1681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0CE192-E6B5-8DD1-9942-555C568CF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DCABFA-CC70-F178-E215-2E3155274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DFF0C-3594-B04D-4F3E-307307B0A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3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A91A9-F307-8666-8028-8E8626D43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F6D25A-7216-5E4E-02C1-1D03F5C75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43CD45-6C27-CADA-D8F3-B8A3CA046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CCA18-6F04-A424-9575-2E81F78CD0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57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36A4F-A37A-8292-06DD-F3CB47EED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518C1F-30F0-8885-6D56-0D1A20DF4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9BA679-AC1C-744C-22E1-0000B719F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9B3A1-AC34-BD67-4334-6F4F509E8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40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CF332-A27E-A7BE-C6F0-EB1A467D2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28A933-0450-4681-9988-28C810294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34C47E-21A3-4F31-2D56-6F36B003F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E86D3-A8C9-359D-2A29-FDF4A22D2B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34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7B9D0-1481-05D8-71B2-351CAB440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D9675E-7C24-A9AE-A6CA-23AD322909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A1DDE8-8982-02F1-2299-D694082F2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1C3F3-C1EC-B629-B783-C715A51BB2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34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166B6-B5A0-7050-5A12-16AD43663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E24816-D6E1-1502-B06E-2A046B6F9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76F541-CEFC-BB28-4FB8-A98E7DBA3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28FE9-97BE-F1E0-0D2B-CE94769F4E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66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56C5C-13E2-EDCF-2E1F-EFD89872A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87C5E8-8BED-595E-D455-B3AC0474F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C0EDFD-5907-349B-3E38-8AD0E7E74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22AD0-49E3-D24A-9AA0-BBC2F1C92D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27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93E4C-1856-268A-38CD-88DB46C25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EC7E78-E1FF-C2D2-B8BE-81C8A01546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F44C5-35E1-4150-45F6-FA4DE65D9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31548-A98A-1FF0-5C59-91D975708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72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600E9-5571-0E7E-5D8D-1F45A5443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25DF50-98DA-A2DF-B987-C579240CF0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8E0F81-91DC-1577-3B0D-E2615DE0A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73695-7080-DBA7-197B-8504224609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25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93670-5686-C3A8-C191-7D2AF0243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261167-502F-0FBC-C653-189D8501B6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291B3-B23B-031E-1467-B9A43D600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AB948-664A-2216-4849-469F59C21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50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CHRIS: Allow Chris to contribute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91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C20C-A0D6-570A-7168-8E848CCF5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B71CE2-DADC-C3F3-45B9-607940772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788DEE-329C-2B7C-7FD0-3380E1395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7B5CC-1C74-E62F-3F9B-FC32CFFB6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18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98B1E-5876-95DD-C4C7-44B150F04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03784A-DAE6-3BAD-9F06-6614A97B0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A682C2-B21A-13E8-D540-3B0E11EAC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47D00-1831-2DB0-849B-8337B6DF5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04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7D72A-274C-52AF-3EB3-9B8BE9F5D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22B7C4-0FBF-46E4-B608-DD823743D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547A94-2E9A-EEB3-6593-ADB1AC606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8EEA4-F287-409F-5E0A-63D8FAC1BF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65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EE54-E6E4-EDA0-DFD6-CF42F18FD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37C32F-4B8B-F9E7-90CA-0B63F8852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193EE4-DEB9-2AE3-44F7-7A09B7D60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1D4A1-5163-AB97-6A3B-C8D3B5896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01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5FD6E-60C5-72FE-626F-797330A22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D52EA8-044D-1061-D9D3-B93D9133D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254D2D-2F17-BA11-316D-A0C8AF0F8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B72A2-589A-869A-8FA3-4B43250161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25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25120-5E40-DEEF-EF05-87872B7BC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DC7C1D-6DAD-F5DB-3CB9-0CFC461D2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E0E6A5-9DA6-7713-279E-456A2405F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CDB7B-7416-91CE-D7A7-09853972E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89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2EA32-1074-4EAE-D516-6760D9BF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EC403D-27ED-8399-4995-3F1EBB8FE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8347D8-310E-C990-6345-659808FEA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39E65-F84A-5932-CCA5-7A918AD46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05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943CD-DAA7-78B3-918B-97A8CD206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79B2E7-9AC3-2E42-F0AD-24F29582B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CDF0EF-B7B5-ECAA-C3B4-57F23A72C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BF32A-7E35-F24D-C1F4-BE342DFB0C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51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6C2F4-FE6A-80DD-88C4-CB76E1CEE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64F978-6E66-A90F-6D81-9928E107D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D13A1F-305E-1CAE-FA87-5924E79A8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D2A7D-297B-22BE-70D4-F826399A06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12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A0131-A4EF-A4EF-D53E-152D45E4B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3E9443-0A19-69FC-5AD3-7A064A4D3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EFC45-A4E9-2085-1FAA-C2E71B2CC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D4620-39BE-441D-D078-657B45607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2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CHRIS: Allow Chris to contribute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743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0B2CC-9766-E341-79B8-54A2A26EA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D66F53-2659-52EF-ED3F-3EFE925CB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2EB90F-5C24-8DEC-CE4A-F275DBBF5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4A4C7-8D93-E224-E57A-B55DB7A4D5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442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E68FD-7A75-887F-8937-C27DD6447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84D9AA-6A1E-B5F0-392E-32C97A0EA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DD333-AA63-C2C7-7F29-D51B7F52A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7D9C1-C24C-FD9D-318F-EB3816CCE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257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696F4-511C-AF05-969E-973ADA5B1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054279-681E-B2CD-9DE2-D0DA2D091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1EEB10-24FA-D4E6-E431-F866EBC3E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4CFDA-3913-6F40-0A77-A04FEE26CF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062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CD020-2E15-3659-06CD-5FECE1942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F78462-C659-EA38-5839-4FFD0D407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293A8-AE24-E328-B8FE-017CF6EB6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F7E76-8D2B-DAEE-4B96-CF849B191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648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C7B31-CA97-FA1C-FBBE-BB4829258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C7431A-D329-52A6-7D93-7B54732F2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F8B0CB-89A7-D482-5980-5D6D9E3B5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5BB18-6CD0-8A1F-06DE-7D3A8408B5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151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4EEDF-2686-8531-A5F5-945C3E467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819B2-49BF-6E76-419D-C651C19BE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4527BC-AB19-40BA-2767-72E37A497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5D643-F59B-6EE8-05BF-0FA22E192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342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0DBEC-7B16-393C-6EB2-A13BC286F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615A8C-9F8A-DC3F-986A-24A7DACA75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6D0A6-98EE-F12E-5CED-2AE7FC3BC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78E18-BBAC-850E-1A95-83CB4E9A0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16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C9DDC-612C-5127-F765-3E1A5F974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51466E-9B4D-B087-4611-44ABF82A6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846CA-6CE4-4659-5ED3-B5384B5BB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A1D5D-40F9-1C7C-9CCC-DAC40329A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520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8A22B-D184-A2DF-479A-AF7FEEEDF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79D37E-7E46-B01B-9467-8F60AE08F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33ADA3-E6B4-5B6F-1F9A-B91AFB908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F8758-2B61-EEDE-8379-CEE0C08E3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795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C66AE-44F3-41E2-93E2-62D938086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6CDFAF-1AFA-CD8D-0949-B6067A66F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19821A-C81A-BF87-F1F3-B9D2D0F2B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FBA4D-1448-5679-C957-7F2EDC788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79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JONATHON: Diving into who The Arc is and need for Chesapeake. Comm Dev.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656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C3493-24A8-BD93-E940-05B9646C1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766268-25C8-E1B2-8AB8-A74355C41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4CD863-83A2-2BF3-09B2-CD9378F84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87E4-7AF5-B0FF-C08A-FB9411D33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205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B8717-1FD7-C803-28EF-8427C31E9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BE36B5-F8AC-7601-B461-81961BB23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B17B86-69E5-97A1-4528-436BBF6DE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C77EF-A079-C21D-8E72-1DBCD9B00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414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CB19C-8D7D-685C-0950-9D8504C96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5B86B3-AEA9-9116-D89E-476DEE781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99EC9-1D2E-3D24-7DAE-5B7DB4B71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82E1F-FFA9-2258-66BE-B63DEA660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992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2506C-0CB3-56A6-33D2-284CA622D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B0F42B-0649-9DE1-3E41-CD73C8FF7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9370F9-6A33-B28B-BE97-75DD19F2C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75B8D-7269-1F00-2280-E77E93B0B6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959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E1041-ACC7-ADFC-1EA6-37C878ECE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C5DB3C-1B24-2C10-3FDA-34E3641A08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8BFFAC-AB1C-4EEC-520B-09E1DCDEF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D7703-4E67-6725-F274-559F1BF330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88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75624-94B0-E5FD-FB77-D6DE32C78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AF0322-F8F0-C07B-636E-9C64ECDC4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017F02-297A-ADA7-FED2-D583ADFF3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JONATHON: Diving into who The Arc is and need for Chesapeake. Comm Dev.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A87D1-D4DF-BD80-93E1-3121A5475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35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A3940-470B-F049-A471-C8D8B58A6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108441-8758-44D3-F9DF-672F82C0D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C3A71-07C5-16CE-7C06-777081C12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JONATHON: Diving into who The Arc is and need for Chesapeake. Comm Dev.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6BAF5-42CA-A9DE-F240-6FADCA4C4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86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339E6-1A78-FDDB-D26C-7B6B0D831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FE4549-4DDA-0EAF-4F29-8C948285B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8B6A80-233D-A16C-E64F-BAC60A333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JONATHON: Diving into who The Arc is and need for Chesapeake. Comm Dev.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0B461-7F3E-6AC6-7FF8-A0C2FCB2B5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59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1B195-9EF0-2385-5E2D-F6BA9EB2A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F1CA34-541E-03B6-8823-C8C712FE51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1E16B0-8408-811E-9DB4-D594C8759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JONATHON: Diving into who The Arc is and need for Chesapeake. Comm Dev.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8EC04-D84B-DDE8-A47F-5B050DCE5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06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609A0-D98A-D4E0-621B-C5A76186B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9908E-58E7-91C2-4372-D1FBB27EE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8FB60D-6600-9F3C-5297-46790D3B7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JONATHON: Diving into who The Arc is and need for Chesapeake. Comm Dev.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C40A7-663E-1A93-454A-6F25D196E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2A9DD-BAF9-B34B-ACFE-78129C9B26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22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2A765-647B-1829-2B90-A3949EC18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A3EEA-E6BE-C45A-CFA0-8B820F103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DC7DE-0274-FEAB-6D7E-FA0C3435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C720-D72C-4D12-B5E6-4DA976DE89EC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124E1-C721-E20F-B6FA-3F32F2DE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520F4-EEF0-28DD-1257-7BBD595C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E58D-3431-4719-B77D-F2079963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12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66ECA-19AE-D3F2-CC7E-D9BDFBB8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97EB1-E750-2824-1881-625DD8B4B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B91A0-8C2D-853B-BA55-96C6F158C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C720-D72C-4D12-B5E6-4DA976DE89EC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749FF-8C82-99CF-B18F-A2DD6CE25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5C904-49ED-A059-B92E-D5D3DF1D6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E58D-3431-4719-B77D-F2079963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6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5CD0D7-274A-14A1-9F23-A54CB65C40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DE187-A367-8DFE-29ED-5E68AB12F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5F410-B704-B9E7-BC55-8E938937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C720-D72C-4D12-B5E6-4DA976DE89EC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FE44-1D45-644B-0D30-A3CBC6E2B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122F9-9708-0D6C-665C-B1C36E9C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E58D-3431-4719-B77D-F2079963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9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DAEE6-9E34-5B6C-0678-C1724E441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B4A3C-FA9B-BCBB-BE73-2086D3454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10031-9F4B-377F-7891-A4580BA8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C720-D72C-4D12-B5E6-4DA976DE89EC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F159-8BD1-086F-0D78-FD9ABA3A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224E4-0030-A612-A860-FBAD1EA0B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E58D-3431-4719-B77D-F2079963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7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124D8-5701-09AB-C6DD-9C922F80A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8B204-0AC5-D042-009C-6194BE8DF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6F983-7834-14E6-018E-D8DCF523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C720-D72C-4D12-B5E6-4DA976DE89EC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B07DA-A6D8-5AED-D3B8-D406C3252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FA836-7F45-55C5-C6F5-6C9ABC41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E58D-3431-4719-B77D-F2079963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6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64F73-4C9B-04CE-DED3-763E6D70F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52B17-746F-97A2-9006-19D07DC3D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F8DAA-7705-905C-83C8-5005B33A1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4C291-AE40-256D-C434-6F7253315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C720-D72C-4D12-B5E6-4DA976DE89EC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F5826-5A1D-C5B3-C8C2-C0433EAA5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1A2F1-9AD2-66F2-25A0-32E936D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E58D-3431-4719-B77D-F2079963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16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DAE3C-1966-5C4F-D7E5-E6148D12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C0526-EA83-5C7F-B600-F3385EB32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2E15E-5779-2FCF-6903-2325D94A4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2E1EE-8644-9009-3C3E-B8AD1A463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9CF79D-25DE-02E4-5583-04C2C53DA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55C72A-1BAC-8C03-654E-7C453BA2E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C720-D72C-4D12-B5E6-4DA976DE89EC}" type="datetimeFigureOut">
              <a:rPr lang="en-US" smtClean="0"/>
              <a:t>9/18/24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088147-9C7A-3723-8BB3-BEAA32E27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A9A02-5107-EE34-5CE1-E1F2BD1E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E58D-3431-4719-B77D-F2079963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A7CC-852C-6DF5-226E-39E12496F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E7F2D-49D6-578F-B844-183C80B6A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C720-D72C-4D12-B5E6-4DA976DE89EC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E024B7-88BA-CEAC-7FF5-47F80AD1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B7C08-11DB-FC95-AAEC-541016BD1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E58D-3431-4719-B77D-F2079963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8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36CABF-429B-C8D5-197D-A6323515B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C720-D72C-4D12-B5E6-4DA976DE89EC}" type="datetimeFigureOut">
              <a:rPr lang="en-US" smtClean="0"/>
              <a:t>9/18/24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78454-25EA-01C6-B9F5-6581565F4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99C9F-928B-EE34-C008-0E80CBA1E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E58D-3431-4719-B77D-F2079963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7410-A3DA-F62B-2398-C54F04B1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0ECF6-629D-9E97-D0C4-9BAC8569D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C5793-7010-597B-6E99-A7C64519C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F02E2-F9E2-4728-1367-9CCB9D305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C720-D72C-4D12-B5E6-4DA976DE89EC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B1ECC-E213-9581-259F-B99681AA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0DFAB-E6E6-8256-3D9E-DDD2A9E4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E58D-3431-4719-B77D-F2079963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08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B9E2-97FC-C1A1-E09C-8A3819285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29D03F-53D0-A001-9366-40DB0C34D0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0C2EE-AA65-FC04-759B-A807DDD3B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D04E3-4200-8867-7FB3-3988E8362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C720-D72C-4D12-B5E6-4DA976DE89EC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46AC2-BFB9-46C5-8B2C-6D053B37E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E8F7B-E116-D4DB-3980-20A9C414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E58D-3431-4719-B77D-F2079963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3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13D430-0310-7B43-72FB-37469750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B6B3A-FFD7-9B1F-566C-BC9494A9B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EA032-9465-5987-F814-8FAF5C51E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55C720-D72C-4D12-B5E6-4DA976DE89EC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DECDC-03E9-5EC6-7725-02473BE9D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31934-0B2F-789B-730A-A849BD360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91E58D-3431-4719-B77D-F2079963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2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colorful text&#10;&#10;Description automatically generated">
            <a:extLst>
              <a:ext uri="{FF2B5EF4-FFF2-40B4-BE49-F238E27FC236}">
                <a16:creationId xmlns:a16="http://schemas.microsoft.com/office/drawing/2014/main" id="{3A7256ED-64C7-93FE-92FF-B54CD538C7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883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D9AD20-6393-B931-F52D-733F4C7E6158}"/>
              </a:ext>
            </a:extLst>
          </p:cNvPr>
          <p:cNvSpPr txBox="1"/>
          <p:nvPr/>
        </p:nvSpPr>
        <p:spPr>
          <a:xfrm>
            <a:off x="444714" y="3700304"/>
            <a:ext cx="49884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Trebuchet MS" panose="020B0603020202020204" pitchFamily="34" charset="0"/>
                <a:cs typeface="Arial" panose="020B0604020202020204" pitchFamily="34" charset="0"/>
              </a:rPr>
              <a:t>Easton Crossing</a:t>
            </a:r>
          </a:p>
          <a:p>
            <a:pPr algn="ctr"/>
            <a:r>
              <a:rPr lang="en-US" sz="3400" b="1" dirty="0">
                <a:latin typeface="Trebuchet MS" panose="020B0603020202020204" pitchFamily="34" charset="0"/>
                <a:cs typeface="Arial" panose="020B0604020202020204" pitchFamily="34" charset="0"/>
              </a:rPr>
              <a:t>Initial Designs</a:t>
            </a:r>
          </a:p>
        </p:txBody>
      </p:sp>
      <p:pic>
        <p:nvPicPr>
          <p:cNvPr id="4" name="Picture 3" descr="An aerial view of a factory&#10;&#10;Description automatically generated">
            <a:extLst>
              <a:ext uri="{FF2B5EF4-FFF2-40B4-BE49-F238E27FC236}">
                <a16:creationId xmlns:a16="http://schemas.microsoft.com/office/drawing/2014/main" id="{67D76A21-BC14-18DF-88A7-6B60BCC2D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r="23447"/>
          <a:stretch/>
        </p:blipFill>
        <p:spPr>
          <a:xfrm>
            <a:off x="6181344" y="-18256"/>
            <a:ext cx="6010656" cy="687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88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C2EE2-F4D5-29BB-8A07-2798F2EE9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6D998C2D-F86E-40A0-E100-4F9F210E10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B0C0D-1432-798B-C6D4-B95D445C1A7A}"/>
              </a:ext>
            </a:extLst>
          </p:cNvPr>
          <p:cNvSpPr txBox="1"/>
          <p:nvPr/>
        </p:nvSpPr>
        <p:spPr>
          <a:xfrm>
            <a:off x="1521226" y="1905506"/>
            <a:ext cx="91495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Community Engagement and Transparency: 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Expectations include ongoing community engagement throughout the project, transparent decision-making, and proactive management of potential challenges such as traffic, parking, and noise.</a:t>
            </a:r>
            <a:endParaRPr lang="en-US" sz="4000" dirty="0">
              <a:solidFill>
                <a:srgbClr val="44546A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1F418-5E10-4129-6424-F8DC870CE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3B16BA-6CC3-662F-332D-AF1DD6EF0AB1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Top 5 Conclusions From First Community Meeting</a:t>
            </a:r>
          </a:p>
        </p:txBody>
      </p:sp>
    </p:spTree>
    <p:extLst>
      <p:ext uri="{BB962C8B-B14F-4D97-AF65-F5344CB8AC3E}">
        <p14:creationId xmlns:p14="http://schemas.microsoft.com/office/powerpoint/2010/main" val="1410977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colorful text&#10;&#10;Description automatically generated">
            <a:extLst>
              <a:ext uri="{FF2B5EF4-FFF2-40B4-BE49-F238E27FC236}">
                <a16:creationId xmlns:a16="http://schemas.microsoft.com/office/drawing/2014/main" id="{3A7256ED-64C7-93FE-92FF-B54CD538C7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883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C5E4F9-D39A-0B0E-A9FE-56C9768C297C}"/>
              </a:ext>
            </a:extLst>
          </p:cNvPr>
          <p:cNvSpPr txBox="1"/>
          <p:nvPr/>
        </p:nvSpPr>
        <p:spPr>
          <a:xfrm>
            <a:off x="-1" y="3802000"/>
            <a:ext cx="6057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rebuchet MS" panose="020B0703020202090204" pitchFamily="34" charset="0"/>
              </a:rPr>
              <a:t>Lifestyle</a:t>
            </a:r>
          </a:p>
          <a:p>
            <a:pPr algn="ctr"/>
            <a:r>
              <a:rPr lang="en-US" sz="3600" b="1" dirty="0">
                <a:latin typeface="Trebuchet MS" panose="020B0703020202090204" pitchFamily="34" charset="0"/>
              </a:rPr>
              <a:t>Feedback</a:t>
            </a:r>
          </a:p>
        </p:txBody>
      </p:sp>
      <p:pic>
        <p:nvPicPr>
          <p:cNvPr id="4" name="Picture 3" descr="An aerial view of a factory&#10;&#10;Description automatically generated">
            <a:extLst>
              <a:ext uri="{FF2B5EF4-FFF2-40B4-BE49-F238E27FC236}">
                <a16:creationId xmlns:a16="http://schemas.microsoft.com/office/drawing/2014/main" id="{963BEB33-DB40-DA4D-3E13-EAB01F323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2" y="0"/>
            <a:ext cx="1022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84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EF8F4-C82E-7F1D-08AD-14D02F1A9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A97B4149-F6AB-7B1F-A8CD-ED6EBFBC2D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4C81EB-9C3D-4870-2215-00EFAF790C54}"/>
              </a:ext>
            </a:extLst>
          </p:cNvPr>
          <p:cNvSpPr txBox="1"/>
          <p:nvPr/>
        </p:nvSpPr>
        <p:spPr>
          <a:xfrm>
            <a:off x="1521226" y="1905506"/>
            <a:ext cx="91495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1000"/>
              </a:spcAft>
            </a:pPr>
            <a:r>
              <a:rPr lang="en-US" sz="4000" b="1" u="sng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Affordability and Diversity</a:t>
            </a:r>
            <a:r>
              <a:rPr lang="en-US" sz="4000" b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Strong desire for affordable housing tha</a:t>
            </a: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blends seamlessly with market-rate housing and for a variety of residents</a:t>
            </a:r>
            <a:endParaRPr lang="en-US" sz="4000" dirty="0">
              <a:solidFill>
                <a:srgbClr val="44546A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01DF3F-DBCE-14F7-FCB1-A8008E45D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EAD7F-452C-94D7-1877-CC96E9CEA5FC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Lifestyle Items:</a:t>
            </a:r>
          </a:p>
        </p:txBody>
      </p:sp>
    </p:spTree>
    <p:extLst>
      <p:ext uri="{BB962C8B-B14F-4D97-AF65-F5344CB8AC3E}">
        <p14:creationId xmlns:p14="http://schemas.microsoft.com/office/powerpoint/2010/main" val="3910570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17705-EE3C-2C4A-9158-50D56D598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9D6E333D-79D1-9DDC-ACD9-4C63FD5ACF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BE1E28-E23C-1A09-2F77-EE17EFD31EF6}"/>
              </a:ext>
            </a:extLst>
          </p:cNvPr>
          <p:cNvSpPr txBox="1"/>
          <p:nvPr/>
        </p:nvSpPr>
        <p:spPr>
          <a:xfrm>
            <a:off x="1521226" y="1905506"/>
            <a:ext cx="9378422" cy="452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Chesapeake Community Development will be setting aside on average 30% of all units for a variety of affordability levels.</a:t>
            </a:r>
          </a:p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will </a:t>
            </a:r>
            <a:r>
              <a:rPr lang="en-US" sz="4000" i="1" u="sng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4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 specific units on the campus, avoiding any risk of differentiation in the way the units are built or designed based on tenancy.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60A07-49B4-ECD1-F01E-A6FA1FE7F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54B1AC-2D11-F433-2A15-99061AB0D97B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Affordability &amp; Diversity</a:t>
            </a:r>
          </a:p>
        </p:txBody>
      </p:sp>
    </p:spTree>
    <p:extLst>
      <p:ext uri="{BB962C8B-B14F-4D97-AF65-F5344CB8AC3E}">
        <p14:creationId xmlns:p14="http://schemas.microsoft.com/office/powerpoint/2010/main" val="4255871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1899F-5895-648C-13B4-880621E7D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20EA9B18-7B9F-57AF-6D20-C631C0DE94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DE242B-421E-B57F-BDE4-82D24FF69AF1}"/>
              </a:ext>
            </a:extLst>
          </p:cNvPr>
          <p:cNvSpPr txBox="1"/>
          <p:nvPr/>
        </p:nvSpPr>
        <p:spPr>
          <a:xfrm>
            <a:off x="1521226" y="1905506"/>
            <a:ext cx="91495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1000"/>
              </a:spcAft>
            </a:pPr>
            <a:r>
              <a:rPr lang="en-US" sz="4000" b="1" u="sng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 and Security</a:t>
            </a:r>
            <a:r>
              <a:rPr lang="en-US" sz="4000" b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Attendees noted an importance to make sure the infrastructure is in place to make visitors and residents feel safe on the property.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041ED-707A-94B1-A624-6BE1DDCBA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5FF78E-A09C-2EE9-0489-830F2C0F65C6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Lifestyle Items:</a:t>
            </a:r>
          </a:p>
        </p:txBody>
      </p:sp>
    </p:spTree>
    <p:extLst>
      <p:ext uri="{BB962C8B-B14F-4D97-AF65-F5344CB8AC3E}">
        <p14:creationId xmlns:p14="http://schemas.microsoft.com/office/powerpoint/2010/main" val="2407487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7FA8C-FDE7-A0A5-8FB4-C0B7A5AB1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BCCE7625-E919-2F23-78F9-B09B808CC7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1E61E5-84DA-22E7-25A8-C57687AFBBED}"/>
              </a:ext>
            </a:extLst>
          </p:cNvPr>
          <p:cNvSpPr txBox="1"/>
          <p:nvPr/>
        </p:nvSpPr>
        <p:spPr>
          <a:xfrm>
            <a:off x="1521226" y="1905506"/>
            <a:ext cx="9378422" cy="452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entire campus </a:t>
            </a: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(interior and exterior) will be monitored via camera.</a:t>
            </a:r>
          </a:p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currently working with landscape designers to ensure all areas of the campus are lit in a fashion that promotes safety without disturbing nearby properties.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65D33-26CA-2B3E-26B8-D15EFB38F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78BADF-724B-C49D-17EB-CAF42FD26AF2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665340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0DFC1-522B-698A-0673-EC04B642A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799C09EF-4AC2-BAC4-328F-7C4D4738D9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94A703-DEBA-B6A4-23C8-CC2F8A89186F}"/>
              </a:ext>
            </a:extLst>
          </p:cNvPr>
          <p:cNvSpPr txBox="1"/>
          <p:nvPr/>
        </p:nvSpPr>
        <p:spPr>
          <a:xfrm>
            <a:off x="1521226" y="1905506"/>
            <a:ext cx="93784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Easton Crossing will have on-site staff provided by Chesapeake Community Development, and we are working with the Town and EPD to ensure we are set up for safe public access from Day 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0FE9E-2776-59C3-000B-7AF593DCA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C61C49-7699-4821-4803-E4657EAB4DF8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3871309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DC3AA-CEC4-0A2D-768F-86ABCBCA8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2C024058-B3FF-49E9-1F43-113697E12B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666E0A-E212-43F6-7E4A-1A82A775DB79}"/>
              </a:ext>
            </a:extLst>
          </p:cNvPr>
          <p:cNvSpPr txBox="1"/>
          <p:nvPr/>
        </p:nvSpPr>
        <p:spPr>
          <a:xfrm>
            <a:off x="1521226" y="1905506"/>
            <a:ext cx="91495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1000"/>
              </a:spcAft>
            </a:pPr>
            <a:r>
              <a:rPr lang="en-US" sz="4000" b="1" u="sng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Traffic and Noise</a:t>
            </a:r>
            <a:r>
              <a:rPr lang="en-US" sz="4000" b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Attendees desired for pre-emptive considerations to traffic, especially around side streets, and noise pollution in the area.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EC31C-5909-0EDB-688A-898082FE2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649461-AF3D-63EA-FFA5-772B9B8FF764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Lifestyle Items:</a:t>
            </a:r>
          </a:p>
        </p:txBody>
      </p:sp>
    </p:spTree>
    <p:extLst>
      <p:ext uri="{BB962C8B-B14F-4D97-AF65-F5344CB8AC3E}">
        <p14:creationId xmlns:p14="http://schemas.microsoft.com/office/powerpoint/2010/main" val="1469242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83F5B-77A9-CFF2-ED37-DC2E21B00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A7F87C3E-EB65-EC72-5096-D68FC4F48B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C06E60-41ED-AD33-7DAA-5E885E1AECB9}"/>
              </a:ext>
            </a:extLst>
          </p:cNvPr>
          <p:cNvSpPr txBox="1"/>
          <p:nvPr/>
        </p:nvSpPr>
        <p:spPr>
          <a:xfrm>
            <a:off x="1521226" y="1905506"/>
            <a:ext cx="9378422" cy="391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 on feedback from residents, we are engaging a traffic study for the property and adjacent streets</a:t>
            </a:r>
          </a:p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orienting all transient traffic from </a:t>
            </a:r>
            <a:r>
              <a:rPr lang="en-US" sz="4000" dirty="0" err="1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Brookletts</a:t>
            </a: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to avoid visitors using the smaller side streets.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2E43FD-11CC-B12F-DD1B-9B29DD59D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58376-A5DA-655C-DAD2-220661B7827D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Traffic</a:t>
            </a:r>
          </a:p>
        </p:txBody>
      </p:sp>
    </p:spTree>
    <p:extLst>
      <p:ext uri="{BB962C8B-B14F-4D97-AF65-F5344CB8AC3E}">
        <p14:creationId xmlns:p14="http://schemas.microsoft.com/office/powerpoint/2010/main" val="1947027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10170-80FB-41E7-3FFE-4F5BEE88D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FB50B743-71B0-658A-6E4B-0E95EF287F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A0C0CE-BAF7-3ABC-7FC9-B0C53B081880}"/>
              </a:ext>
            </a:extLst>
          </p:cNvPr>
          <p:cNvSpPr txBox="1"/>
          <p:nvPr/>
        </p:nvSpPr>
        <p:spPr>
          <a:xfrm>
            <a:off x="1521226" y="1905506"/>
            <a:ext cx="91495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1000"/>
              </a:spcAft>
            </a:pPr>
            <a:r>
              <a:rPr lang="en-US" sz="4000" b="1" u="sng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Commercial Tenancy</a:t>
            </a:r>
            <a:r>
              <a:rPr lang="en-US" sz="4000" b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desire for local businesses instead of chains. Some concerns expressed around vacancy if a business fails, and catering to the residents by being open outside of standard office hours.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189940-5CE2-8AA9-F877-D82D5F8AB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41A341-FDFF-8141-FC79-A4B8D1E9F5CE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Lifestyle Items:</a:t>
            </a:r>
          </a:p>
        </p:txBody>
      </p:sp>
    </p:spTree>
    <p:extLst>
      <p:ext uri="{BB962C8B-B14F-4D97-AF65-F5344CB8AC3E}">
        <p14:creationId xmlns:p14="http://schemas.microsoft.com/office/powerpoint/2010/main" val="374893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7332872B-D8E8-FC5A-AD16-5F3EDEA099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75C19-CD91-45EC-0CFC-7CABED3AD2A3}"/>
              </a:ext>
            </a:extLst>
          </p:cNvPr>
          <p:cNvSpPr txBox="1"/>
          <p:nvPr/>
        </p:nvSpPr>
        <p:spPr>
          <a:xfrm>
            <a:off x="725291" y="5258405"/>
            <a:ext cx="36351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Trebuchet MS" panose="020B0603020202020204" pitchFamily="34" charset="0"/>
                <a:cs typeface="Arial" panose="020B0604020202020204" pitchFamily="34" charset="0"/>
              </a:rPr>
              <a:t>Jonathon Rondeau</a:t>
            </a:r>
          </a:p>
          <a:p>
            <a:pPr algn="ctr"/>
            <a:r>
              <a:rPr lang="en-US" sz="1400" i="1" dirty="0">
                <a:latin typeface="Trebuchet MS" panose="020B0603020202020204" pitchFamily="34" charset="0"/>
                <a:cs typeface="Arial" panose="020B0604020202020204" pitchFamily="34" charset="0"/>
              </a:rPr>
              <a:t>President &amp; CEO </a:t>
            </a:r>
          </a:p>
          <a:p>
            <a:pPr algn="ctr"/>
            <a:r>
              <a:rPr lang="en-US" sz="1400" i="1" dirty="0">
                <a:latin typeface="Trebuchet MS" panose="020B0603020202020204" pitchFamily="34" charset="0"/>
                <a:cs typeface="Arial" panose="020B0604020202020204" pitchFamily="34" charset="0"/>
              </a:rPr>
              <a:t>The Arc Central Chesapeake Region</a:t>
            </a:r>
          </a:p>
          <a:p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BAE95-5ABE-0627-B65C-C4F76D90C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964468"/>
            <a:ext cx="4048125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513C01-3D1E-E14B-851F-0F92B8FCCBFF}"/>
              </a:ext>
            </a:extLst>
          </p:cNvPr>
          <p:cNvSpPr txBox="1"/>
          <p:nvPr/>
        </p:nvSpPr>
        <p:spPr>
          <a:xfrm>
            <a:off x="1106991" y="1013880"/>
            <a:ext cx="99780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Trebuchet MS" panose="020B0603020202020204" pitchFamily="34" charset="0"/>
                <a:cs typeface="Arial" panose="020B0604020202020204" pitchFamily="34" charset="0"/>
              </a:rPr>
              <a:t>Welcome!</a:t>
            </a:r>
          </a:p>
        </p:txBody>
      </p:sp>
      <p:pic>
        <p:nvPicPr>
          <p:cNvPr id="11" name="Picture 10" descr="A person in a blue shirt&#10;&#10;Description automatically generated">
            <a:extLst>
              <a:ext uri="{FF2B5EF4-FFF2-40B4-BE49-F238E27FC236}">
                <a16:creationId xmlns:a16="http://schemas.microsoft.com/office/drawing/2014/main" id="{127A9AB9-0570-ED1E-5C03-5B76515D0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79" y="2469235"/>
            <a:ext cx="2253813" cy="25931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D1299C-84C9-1611-5677-C7BAF4007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569779" y="4092569"/>
            <a:ext cx="3667125" cy="85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FEAB1F-DA44-F861-B7FD-A0608655DF6F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6" t="5832" r="1506" b="17348"/>
          <a:stretch/>
        </p:blipFill>
        <p:spPr>
          <a:xfrm>
            <a:off x="5212080" y="2465490"/>
            <a:ext cx="2253813" cy="25968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1E93BB-EF57-28F7-3498-5B5E9F017180}"/>
              </a:ext>
            </a:extLst>
          </p:cNvPr>
          <p:cNvSpPr txBox="1"/>
          <p:nvPr/>
        </p:nvSpPr>
        <p:spPr>
          <a:xfrm>
            <a:off x="4484871" y="5258404"/>
            <a:ext cx="36351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Trebuchet MS" panose="020B0603020202020204" pitchFamily="34" charset="0"/>
                <a:cs typeface="Arial" panose="020B0604020202020204" pitchFamily="34" charset="0"/>
              </a:rPr>
              <a:t>Ross Benincasa</a:t>
            </a:r>
          </a:p>
          <a:p>
            <a:pPr algn="ctr"/>
            <a:r>
              <a:rPr lang="en-US" sz="1400" i="1" dirty="0">
                <a:latin typeface="Trebuchet MS" panose="020B0603020202020204" pitchFamily="34" charset="0"/>
                <a:cs typeface="Arial" panose="020B0604020202020204" pitchFamily="34" charset="0"/>
              </a:rPr>
              <a:t>VP of Community Development</a:t>
            </a:r>
          </a:p>
          <a:p>
            <a:pPr algn="ctr"/>
            <a:r>
              <a:rPr lang="en-US" sz="1400" i="1" dirty="0">
                <a:latin typeface="Trebuchet MS" panose="020B0603020202020204" pitchFamily="34" charset="0"/>
                <a:cs typeface="Arial" panose="020B0604020202020204" pitchFamily="34" charset="0"/>
              </a:rPr>
              <a:t>Chesapeake Community Development</a:t>
            </a:r>
          </a:p>
          <a:p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516CCC-A15A-4D8D-83DE-5F5BF1ED5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290692" y="4092569"/>
            <a:ext cx="3667125" cy="85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A3737F-08A2-E40E-A2A9-8532EDE559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r="6606"/>
          <a:stretch/>
        </p:blipFill>
        <p:spPr>
          <a:xfrm>
            <a:off x="8943529" y="2465490"/>
            <a:ext cx="2253813" cy="25968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C9E76C-1057-19D3-3F7B-DE87D43264CD}"/>
              </a:ext>
            </a:extLst>
          </p:cNvPr>
          <p:cNvSpPr txBox="1"/>
          <p:nvPr/>
        </p:nvSpPr>
        <p:spPr>
          <a:xfrm>
            <a:off x="8338436" y="5274248"/>
            <a:ext cx="36351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Trebuchet MS" panose="020B0603020202020204" pitchFamily="34" charset="0"/>
                <a:cs typeface="Arial" panose="020B0604020202020204" pitchFamily="34" charset="0"/>
              </a:rPr>
              <a:t>Chris </a:t>
            </a:r>
            <a:r>
              <a:rPr lang="en-US" sz="1400" i="1" dirty="0" err="1">
                <a:latin typeface="Trebuchet MS" panose="020B0603020202020204" pitchFamily="34" charset="0"/>
                <a:cs typeface="Arial" panose="020B0604020202020204" pitchFamily="34" charset="0"/>
              </a:rPr>
              <a:t>Wheedleton</a:t>
            </a:r>
            <a:endParaRPr lang="en-US" sz="14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i="1" dirty="0">
                <a:latin typeface="Trebuchet MS" panose="020B0603020202020204" pitchFamily="34" charset="0"/>
                <a:cs typeface="Arial" panose="020B0604020202020204" pitchFamily="34" charset="0"/>
              </a:rPr>
              <a:t>Consultant | Facilitator</a:t>
            </a:r>
          </a:p>
          <a:p>
            <a:pPr algn="ctr"/>
            <a:r>
              <a:rPr lang="en-US" sz="1400" i="1" dirty="0">
                <a:latin typeface="Trebuchet MS" panose="020B0603020202020204" pitchFamily="34" charset="0"/>
                <a:cs typeface="Arial" panose="020B0604020202020204" pitchFamily="34" charset="0"/>
              </a:rPr>
              <a:t>Rivers &amp; Roads</a:t>
            </a:r>
          </a:p>
          <a:p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567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C9CE-6C7F-98C0-9676-05F14DFDE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66A5DF4F-3E7D-0A99-FE0E-6BDC245214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7C2EA7-F0A3-4A75-8E1F-F0B6C386B92D}"/>
              </a:ext>
            </a:extLst>
          </p:cNvPr>
          <p:cNvSpPr txBox="1"/>
          <p:nvPr/>
        </p:nvSpPr>
        <p:spPr>
          <a:xfrm>
            <a:off x="1521226" y="1905506"/>
            <a:ext cx="93784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 on community feedback, we will specifically be focusing on local entrepreneurs and small businesses ready to grow or relocate, without negatively affecting other areas of town.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7E22D7-F82D-F49C-10E8-26A1036B8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0BB8E4-D0CA-AF07-7F82-0F4819920893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Commercial Tenancy</a:t>
            </a:r>
          </a:p>
        </p:txBody>
      </p:sp>
    </p:spTree>
    <p:extLst>
      <p:ext uri="{BB962C8B-B14F-4D97-AF65-F5344CB8AC3E}">
        <p14:creationId xmlns:p14="http://schemas.microsoft.com/office/powerpoint/2010/main" val="660153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61EDD-B854-F41D-DD37-6790272D3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E5052E8B-33B1-6026-27DF-975C169B70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279AFE-5347-AFC7-6C85-0250EA92A763}"/>
              </a:ext>
            </a:extLst>
          </p:cNvPr>
          <p:cNvSpPr txBox="1"/>
          <p:nvPr/>
        </p:nvSpPr>
        <p:spPr>
          <a:xfrm>
            <a:off x="1521226" y="1905506"/>
            <a:ext cx="93784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imagine spaces ranging from 1,000-3,500 sf, allowing for multiple small businesses serving the community, and avoiding significant vacancy during a single turnover.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EF35D-8DB4-13AD-F4F2-5507012ED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07799A-A8E4-2B24-9E4D-A997AEF80D83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Commercial Tenancy</a:t>
            </a:r>
          </a:p>
        </p:txBody>
      </p:sp>
    </p:spTree>
    <p:extLst>
      <p:ext uri="{BB962C8B-B14F-4D97-AF65-F5344CB8AC3E}">
        <p14:creationId xmlns:p14="http://schemas.microsoft.com/office/powerpoint/2010/main" val="1466250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AE499-38F7-762A-128A-216C04685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223FC979-D8AC-81FA-C5C5-AC2EB4CB63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2C55FD-3F3D-ABAF-9A8F-B602B0FB00BD}"/>
              </a:ext>
            </a:extLst>
          </p:cNvPr>
          <p:cNvSpPr txBox="1"/>
          <p:nvPr/>
        </p:nvSpPr>
        <p:spPr>
          <a:xfrm>
            <a:off x="1521226" y="1905506"/>
            <a:ext cx="93784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do not see a grocery store coming in as a tenant. Their parking requirements would dominate the site, and we are fearful of negatively affecting the Central American markets on nearby blocks.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58EAE-2AA5-C375-501E-63D4D2750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4A4A8-4C87-1441-B7B0-DE37F1844A26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Commercial Tenancy</a:t>
            </a:r>
          </a:p>
        </p:txBody>
      </p:sp>
    </p:spTree>
    <p:extLst>
      <p:ext uri="{BB962C8B-B14F-4D97-AF65-F5344CB8AC3E}">
        <p14:creationId xmlns:p14="http://schemas.microsoft.com/office/powerpoint/2010/main" val="1508160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B58D1-7BF4-87E5-5A56-132F31B6D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colorful text&#10;&#10;Description automatically generated">
            <a:extLst>
              <a:ext uri="{FF2B5EF4-FFF2-40B4-BE49-F238E27FC236}">
                <a16:creationId xmlns:a16="http://schemas.microsoft.com/office/drawing/2014/main" id="{70573FA9-665F-AE5C-0EC9-C229C40901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883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6ED462-63F2-2F6E-6057-4A12C3E7C57B}"/>
              </a:ext>
            </a:extLst>
          </p:cNvPr>
          <p:cNvSpPr txBox="1"/>
          <p:nvPr/>
        </p:nvSpPr>
        <p:spPr>
          <a:xfrm>
            <a:off x="-1" y="3802000"/>
            <a:ext cx="6057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rebuchet MS" panose="020B0703020202090204" pitchFamily="34" charset="0"/>
              </a:rPr>
              <a:t>Construction</a:t>
            </a:r>
          </a:p>
          <a:p>
            <a:pPr algn="ctr"/>
            <a:r>
              <a:rPr lang="en-US" sz="3600" b="1" dirty="0">
                <a:latin typeface="Trebuchet MS" panose="020B0703020202090204" pitchFamily="34" charset="0"/>
              </a:rPr>
              <a:t>Feedback</a:t>
            </a:r>
          </a:p>
        </p:txBody>
      </p:sp>
      <p:pic>
        <p:nvPicPr>
          <p:cNvPr id="4" name="Picture 3" descr="An aerial view of a factory&#10;&#10;Description automatically generated">
            <a:extLst>
              <a:ext uri="{FF2B5EF4-FFF2-40B4-BE49-F238E27FC236}">
                <a16:creationId xmlns:a16="http://schemas.microsoft.com/office/drawing/2014/main" id="{84B18C29-80B7-AF20-476F-FC61CBE1F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2" y="0"/>
            <a:ext cx="1022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59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71993-F267-9706-C552-7F54B5E75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9EF71AD6-C356-7479-03FB-E2BCEE88B6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1716C2-1561-88BD-ADA3-3626177465AF}"/>
              </a:ext>
            </a:extLst>
          </p:cNvPr>
          <p:cNvSpPr txBox="1"/>
          <p:nvPr/>
        </p:nvSpPr>
        <p:spPr>
          <a:xfrm>
            <a:off x="1521226" y="1905506"/>
            <a:ext cx="9149542" cy="4052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 aesthetics that combine Easton brick with industrial past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Integration with Rail Trail </a:t>
            </a:r>
          </a:p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Balanced parking solutions that don’t dominate the view of the development</a:t>
            </a:r>
            <a:endParaRPr lang="en-US" sz="3200" dirty="0">
              <a:solidFill>
                <a:srgbClr val="44546A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Adequate public/green spaces and accessibility</a:t>
            </a:r>
          </a:p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 and Infrastructural Sustainability</a:t>
            </a:r>
            <a:endParaRPr lang="en-US" sz="3200" dirty="0">
              <a:solidFill>
                <a:srgbClr val="44546A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F37E6-8ADD-F091-CA71-40A333941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8773D9-6997-01AC-6A61-3C6E9718A32B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What Did We Hear?</a:t>
            </a:r>
          </a:p>
        </p:txBody>
      </p:sp>
    </p:spTree>
    <p:extLst>
      <p:ext uri="{BB962C8B-B14F-4D97-AF65-F5344CB8AC3E}">
        <p14:creationId xmlns:p14="http://schemas.microsoft.com/office/powerpoint/2010/main" val="3387919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58F0C-979E-BB15-86CD-2E00952BC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F57A642C-1CDF-E80C-26B1-4EC9718C1C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1E00C-4C1A-71A8-1E0F-242FCF349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5840" y="-2439416"/>
            <a:ext cx="7932928" cy="118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07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43FD2-DF50-5EB8-B42E-0CC3F8D8C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86DE1C2C-5175-3DBF-E845-BF444DAE6B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16ED98-F91F-6F29-32CE-53C944E6F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5840" y="-2334314"/>
            <a:ext cx="7932928" cy="1189939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53808AF8-8FF1-F671-0C34-CF2A709F1984}"/>
              </a:ext>
            </a:extLst>
          </p:cNvPr>
          <p:cNvSpPr/>
          <p:nvPr/>
        </p:nvSpPr>
        <p:spPr>
          <a:xfrm>
            <a:off x="-3571875" y="-3371850"/>
            <a:ext cx="19516724" cy="14687550"/>
          </a:xfrm>
          <a:custGeom>
            <a:avLst/>
            <a:gdLst>
              <a:gd name="connsiteX0" fmla="*/ 10258425 w 19516724"/>
              <a:gd name="connsiteY0" fmla="*/ 6800849 h 14687550"/>
              <a:gd name="connsiteX1" fmla="*/ 10258425 w 19516724"/>
              <a:gd name="connsiteY1" fmla="*/ 9801224 h 14687550"/>
              <a:gd name="connsiteX2" fmla="*/ 12830174 w 19516724"/>
              <a:gd name="connsiteY2" fmla="*/ 9801224 h 14687550"/>
              <a:gd name="connsiteX3" fmla="*/ 12830174 w 19516724"/>
              <a:gd name="connsiteY3" fmla="*/ 6800849 h 14687550"/>
              <a:gd name="connsiteX4" fmla="*/ 0 w 19516724"/>
              <a:gd name="connsiteY4" fmla="*/ 0 h 14687550"/>
              <a:gd name="connsiteX5" fmla="*/ 19516724 w 19516724"/>
              <a:gd name="connsiteY5" fmla="*/ 0 h 14687550"/>
              <a:gd name="connsiteX6" fmla="*/ 19516724 w 19516724"/>
              <a:gd name="connsiteY6" fmla="*/ 14687550 h 14687550"/>
              <a:gd name="connsiteX7" fmla="*/ 0 w 19516724"/>
              <a:gd name="connsiteY7" fmla="*/ 14687550 h 146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16724" h="14687550">
                <a:moveTo>
                  <a:pt x="10258425" y="6800849"/>
                </a:moveTo>
                <a:lnTo>
                  <a:pt x="10258425" y="9801224"/>
                </a:lnTo>
                <a:lnTo>
                  <a:pt x="12830174" y="9801224"/>
                </a:lnTo>
                <a:lnTo>
                  <a:pt x="12830174" y="6800849"/>
                </a:lnTo>
                <a:close/>
                <a:moveTo>
                  <a:pt x="0" y="0"/>
                </a:moveTo>
                <a:lnTo>
                  <a:pt x="19516724" y="0"/>
                </a:lnTo>
                <a:lnTo>
                  <a:pt x="19516724" y="14687550"/>
                </a:lnTo>
                <a:lnTo>
                  <a:pt x="0" y="14687550"/>
                </a:lnTo>
                <a:close/>
              </a:path>
            </a:pathLst>
          </a:custGeom>
          <a:solidFill>
            <a:schemeClr val="tx1">
              <a:alpha val="69656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Bent Arrow 2">
            <a:extLst>
              <a:ext uri="{FF2B5EF4-FFF2-40B4-BE49-F238E27FC236}">
                <a16:creationId xmlns:a16="http://schemas.microsoft.com/office/drawing/2014/main" id="{FD8DB128-4376-17DF-1280-91D7898F68EE}"/>
              </a:ext>
            </a:extLst>
          </p:cNvPr>
          <p:cNvSpPr/>
          <p:nvPr/>
        </p:nvSpPr>
        <p:spPr>
          <a:xfrm rot="10800000">
            <a:off x="9499671" y="4784659"/>
            <a:ext cx="641131" cy="777765"/>
          </a:xfrm>
          <a:prstGeom prst="ben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E19F4-3258-9C2B-25DF-DB70A45B865A}"/>
              </a:ext>
            </a:extLst>
          </p:cNvPr>
          <p:cNvSpPr txBox="1"/>
          <p:nvPr/>
        </p:nvSpPr>
        <p:spPr>
          <a:xfrm>
            <a:off x="9561052" y="4061829"/>
            <a:ext cx="1238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rker Felt Thin" panose="02000400000000000000" pitchFamily="2" charset="77"/>
              </a:rPr>
              <a:t>Phase 1</a:t>
            </a:r>
          </a:p>
          <a:p>
            <a:r>
              <a:rPr lang="en-US" dirty="0">
                <a:solidFill>
                  <a:schemeClr val="bg1"/>
                </a:solidFill>
                <a:latin typeface="Marker Felt Thin" panose="02000400000000000000" pitchFamily="2" charset="77"/>
              </a:rPr>
              <a:t>2027-2028</a:t>
            </a:r>
          </a:p>
        </p:txBody>
      </p:sp>
    </p:spTree>
    <p:extLst>
      <p:ext uri="{BB962C8B-B14F-4D97-AF65-F5344CB8AC3E}">
        <p14:creationId xmlns:p14="http://schemas.microsoft.com/office/powerpoint/2010/main" val="4031373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24953-3A64-9F8D-91BA-B39C1E8B3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FDDBBD22-04DA-117E-A347-2E59B430D9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4" name="Picture 3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EFE7F8EA-8ABB-8D8A-4B67-0B862082B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025" y="0"/>
            <a:ext cx="13167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67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6F971-EB09-E64B-71EF-9EC95182A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AFF140CE-502E-4C3B-AC6D-C411AF1A83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9BE87-7DC8-2389-B862-69E0B5F4E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5840" y="-2334314"/>
            <a:ext cx="7932928" cy="1189939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9571D88C-0329-8E1A-1D70-7B6F8F37A3B9}"/>
              </a:ext>
            </a:extLst>
          </p:cNvPr>
          <p:cNvSpPr/>
          <p:nvPr/>
        </p:nvSpPr>
        <p:spPr>
          <a:xfrm>
            <a:off x="-3571875" y="-3371850"/>
            <a:ext cx="19516724" cy="14687550"/>
          </a:xfrm>
          <a:custGeom>
            <a:avLst/>
            <a:gdLst>
              <a:gd name="connsiteX0" fmla="*/ 8143876 w 19516724"/>
              <a:gd name="connsiteY0" fmla="*/ 7686675 h 14687550"/>
              <a:gd name="connsiteX1" fmla="*/ 8143876 w 19516724"/>
              <a:gd name="connsiteY1" fmla="*/ 9501831 h 14687550"/>
              <a:gd name="connsiteX2" fmla="*/ 10003964 w 19516724"/>
              <a:gd name="connsiteY2" fmla="*/ 9501831 h 14687550"/>
              <a:gd name="connsiteX3" fmla="*/ 10003964 w 19516724"/>
              <a:gd name="connsiteY3" fmla="*/ 7686675 h 14687550"/>
              <a:gd name="connsiteX4" fmla="*/ 0 w 19516724"/>
              <a:gd name="connsiteY4" fmla="*/ 0 h 14687550"/>
              <a:gd name="connsiteX5" fmla="*/ 19516724 w 19516724"/>
              <a:gd name="connsiteY5" fmla="*/ 0 h 14687550"/>
              <a:gd name="connsiteX6" fmla="*/ 19516724 w 19516724"/>
              <a:gd name="connsiteY6" fmla="*/ 14687550 h 14687550"/>
              <a:gd name="connsiteX7" fmla="*/ 0 w 19516724"/>
              <a:gd name="connsiteY7" fmla="*/ 14687550 h 146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16724" h="14687550">
                <a:moveTo>
                  <a:pt x="8143876" y="7686675"/>
                </a:moveTo>
                <a:lnTo>
                  <a:pt x="8143876" y="9501831"/>
                </a:lnTo>
                <a:lnTo>
                  <a:pt x="10003964" y="9501831"/>
                </a:lnTo>
                <a:lnTo>
                  <a:pt x="10003964" y="7686675"/>
                </a:lnTo>
                <a:close/>
                <a:moveTo>
                  <a:pt x="0" y="0"/>
                </a:moveTo>
                <a:lnTo>
                  <a:pt x="19516724" y="0"/>
                </a:lnTo>
                <a:lnTo>
                  <a:pt x="19516724" y="14687550"/>
                </a:lnTo>
                <a:lnTo>
                  <a:pt x="0" y="14687550"/>
                </a:lnTo>
                <a:close/>
              </a:path>
            </a:pathLst>
          </a:custGeom>
          <a:solidFill>
            <a:schemeClr val="tx1">
              <a:alpha val="69656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Bent Arrow 2">
            <a:extLst>
              <a:ext uri="{FF2B5EF4-FFF2-40B4-BE49-F238E27FC236}">
                <a16:creationId xmlns:a16="http://schemas.microsoft.com/office/drawing/2014/main" id="{445C4298-5A91-1C82-EA44-555FC0846D66}"/>
              </a:ext>
            </a:extLst>
          </p:cNvPr>
          <p:cNvSpPr/>
          <p:nvPr/>
        </p:nvSpPr>
        <p:spPr>
          <a:xfrm rot="10800000" flipH="1">
            <a:off x="3454362" y="4833520"/>
            <a:ext cx="641131" cy="777765"/>
          </a:xfrm>
          <a:prstGeom prst="ben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A2AE7-DA26-5B78-4115-34BF250700E8}"/>
              </a:ext>
            </a:extLst>
          </p:cNvPr>
          <p:cNvSpPr txBox="1"/>
          <p:nvPr/>
        </p:nvSpPr>
        <p:spPr>
          <a:xfrm>
            <a:off x="3279830" y="4012156"/>
            <a:ext cx="90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rker Felt Thin" panose="02000400000000000000" pitchFamily="2" charset="77"/>
              </a:rPr>
              <a:t>Phase 2</a:t>
            </a:r>
          </a:p>
          <a:p>
            <a:r>
              <a:rPr lang="en-US" dirty="0">
                <a:solidFill>
                  <a:schemeClr val="bg1"/>
                </a:solidFill>
                <a:latin typeface="Marker Felt Thin" panose="02000400000000000000" pitchFamily="2" charset="77"/>
              </a:rPr>
              <a:t>2029</a:t>
            </a:r>
          </a:p>
        </p:txBody>
      </p:sp>
    </p:spTree>
    <p:extLst>
      <p:ext uri="{BB962C8B-B14F-4D97-AF65-F5344CB8AC3E}">
        <p14:creationId xmlns:p14="http://schemas.microsoft.com/office/powerpoint/2010/main" val="3401241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5BECF-5CA8-C567-B7DC-8CF1B95EF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180493FA-8615-7D26-7A8C-2D0E129CC8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3" name="Picture 2" descr="A long shot of a building&#10;&#10;Description automatically generated">
            <a:extLst>
              <a:ext uri="{FF2B5EF4-FFF2-40B4-BE49-F238E27FC236}">
                <a16:creationId xmlns:a16="http://schemas.microsoft.com/office/drawing/2014/main" id="{E4CDE4B3-1BCB-775B-CF72-E002C25EE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209" y="-6732"/>
            <a:ext cx="13053777" cy="686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93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7332872B-D8E8-FC5A-AD16-5F3EDEA099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75C19-CD91-45EC-0CFC-7CABED3AD2A3}"/>
              </a:ext>
            </a:extLst>
          </p:cNvPr>
          <p:cNvSpPr txBox="1"/>
          <p:nvPr/>
        </p:nvSpPr>
        <p:spPr>
          <a:xfrm>
            <a:off x="902043" y="1843594"/>
            <a:ext cx="111952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latin typeface="Trebuchet MS" panose="020B0603020202020204" pitchFamily="34" charset="0"/>
                <a:cs typeface="Arial" panose="020B0604020202020204" pitchFamily="34" charset="0"/>
              </a:rPr>
              <a:t>Introductions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latin typeface="Trebuchet MS" panose="020B0603020202020204" pitchFamily="34" charset="0"/>
                <a:cs typeface="Arial" panose="020B0604020202020204" pitchFamily="34" charset="0"/>
              </a:rPr>
              <a:t>Community Feedback Thus Far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latin typeface="Trebuchet MS" panose="020B0603020202020204" pitchFamily="34" charset="0"/>
                <a:cs typeface="Arial" panose="020B0604020202020204" pitchFamily="34" charset="0"/>
              </a:rPr>
              <a:t>Draft Site Plans and Renderings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latin typeface="Trebuchet MS" panose="020B0603020202020204" pitchFamily="34" charset="0"/>
                <a:cs typeface="Arial" panose="020B0604020202020204" pitchFamily="34" charset="0"/>
              </a:rPr>
              <a:t>Small Group Work Sessions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latin typeface="Trebuchet MS" panose="020B0603020202020204" pitchFamily="34" charset="0"/>
                <a:cs typeface="Arial" panose="020B0604020202020204" pitchFamily="34" charset="0"/>
              </a:rPr>
              <a:t>Report Out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latin typeface="Trebuchet MS" panose="020B0603020202020204" pitchFamily="34" charset="0"/>
                <a:cs typeface="Arial" panose="020B0604020202020204" pitchFamily="34" charset="0"/>
              </a:rPr>
              <a:t>Action Planning – Next Steps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57E38-3EB5-9B59-C1EE-21CAC7FA9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032" y="879124"/>
            <a:ext cx="5547360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513C01-3D1E-E14B-851F-0F92B8FCCBFF}"/>
              </a:ext>
            </a:extLst>
          </p:cNvPr>
          <p:cNvSpPr txBox="1"/>
          <p:nvPr/>
        </p:nvSpPr>
        <p:spPr>
          <a:xfrm>
            <a:off x="1106991" y="916344"/>
            <a:ext cx="99780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Trebuchet MS" panose="020B0603020202020204" pitchFamily="34" charset="0"/>
                <a:cs typeface="Arial" panose="020B0604020202020204" pitchFamily="34" charset="0"/>
              </a:rPr>
              <a:t>What we’re going to do</a:t>
            </a:r>
          </a:p>
        </p:txBody>
      </p:sp>
    </p:spTree>
    <p:extLst>
      <p:ext uri="{BB962C8B-B14F-4D97-AF65-F5344CB8AC3E}">
        <p14:creationId xmlns:p14="http://schemas.microsoft.com/office/powerpoint/2010/main" val="1845453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E36C0-2C24-F2FD-5967-8E0609E63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9BE22DC2-5CEA-C8C5-3962-8573425003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7C54A6-1BCF-8F36-F50C-F082647B6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5840" y="-2334314"/>
            <a:ext cx="7932928" cy="1189939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A03E15E3-8B2A-C9CA-2B89-64F6FB7EC33E}"/>
              </a:ext>
            </a:extLst>
          </p:cNvPr>
          <p:cNvSpPr/>
          <p:nvPr/>
        </p:nvSpPr>
        <p:spPr>
          <a:xfrm>
            <a:off x="-3571875" y="-3371850"/>
            <a:ext cx="19516724" cy="14687550"/>
          </a:xfrm>
          <a:custGeom>
            <a:avLst/>
            <a:gdLst>
              <a:gd name="connsiteX0" fmla="*/ 7629525 w 19516724"/>
              <a:gd name="connsiteY0" fmla="*/ 4919079 h 14687550"/>
              <a:gd name="connsiteX1" fmla="*/ 7629525 w 19516724"/>
              <a:gd name="connsiteY1" fmla="*/ 7800975 h 14687550"/>
              <a:gd name="connsiteX2" fmla="*/ 10001250 w 19516724"/>
              <a:gd name="connsiteY2" fmla="*/ 7800975 h 14687550"/>
              <a:gd name="connsiteX3" fmla="*/ 10001250 w 19516724"/>
              <a:gd name="connsiteY3" fmla="*/ 4919079 h 14687550"/>
              <a:gd name="connsiteX4" fmla="*/ 0 w 19516724"/>
              <a:gd name="connsiteY4" fmla="*/ 0 h 14687550"/>
              <a:gd name="connsiteX5" fmla="*/ 19516724 w 19516724"/>
              <a:gd name="connsiteY5" fmla="*/ 0 h 14687550"/>
              <a:gd name="connsiteX6" fmla="*/ 19516724 w 19516724"/>
              <a:gd name="connsiteY6" fmla="*/ 14687550 h 14687550"/>
              <a:gd name="connsiteX7" fmla="*/ 0 w 19516724"/>
              <a:gd name="connsiteY7" fmla="*/ 14687550 h 146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16724" h="14687550">
                <a:moveTo>
                  <a:pt x="7629525" y="4919079"/>
                </a:moveTo>
                <a:lnTo>
                  <a:pt x="7629525" y="7800975"/>
                </a:lnTo>
                <a:lnTo>
                  <a:pt x="10001250" y="7800975"/>
                </a:lnTo>
                <a:lnTo>
                  <a:pt x="10001250" y="4919079"/>
                </a:lnTo>
                <a:close/>
                <a:moveTo>
                  <a:pt x="0" y="0"/>
                </a:moveTo>
                <a:lnTo>
                  <a:pt x="19516724" y="0"/>
                </a:lnTo>
                <a:lnTo>
                  <a:pt x="19516724" y="14687550"/>
                </a:lnTo>
                <a:lnTo>
                  <a:pt x="0" y="14687550"/>
                </a:lnTo>
                <a:close/>
              </a:path>
            </a:pathLst>
          </a:custGeom>
          <a:solidFill>
            <a:schemeClr val="tx1">
              <a:alpha val="69656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Bent Arrow 2">
            <a:extLst>
              <a:ext uri="{FF2B5EF4-FFF2-40B4-BE49-F238E27FC236}">
                <a16:creationId xmlns:a16="http://schemas.microsoft.com/office/drawing/2014/main" id="{77EAFD9A-B92E-359D-FCE1-2F74EA9729B3}"/>
              </a:ext>
            </a:extLst>
          </p:cNvPr>
          <p:cNvSpPr/>
          <p:nvPr/>
        </p:nvSpPr>
        <p:spPr>
          <a:xfrm rot="10800000">
            <a:off x="6613596" y="2651235"/>
            <a:ext cx="641131" cy="777765"/>
          </a:xfrm>
          <a:prstGeom prst="ben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FAB6D-1FC5-4001-50D2-9A8C914DDF12}"/>
              </a:ext>
            </a:extLst>
          </p:cNvPr>
          <p:cNvSpPr txBox="1"/>
          <p:nvPr/>
        </p:nvSpPr>
        <p:spPr>
          <a:xfrm>
            <a:off x="6674977" y="1928405"/>
            <a:ext cx="90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rker Felt Thin" panose="02000400000000000000" pitchFamily="2" charset="77"/>
              </a:rPr>
              <a:t>Phase 3</a:t>
            </a:r>
          </a:p>
          <a:p>
            <a:r>
              <a:rPr lang="en-US" dirty="0">
                <a:solidFill>
                  <a:schemeClr val="bg1"/>
                </a:solidFill>
                <a:latin typeface="Marker Felt Thin" panose="02000400000000000000" pitchFamily="2" charset="77"/>
              </a:rPr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776011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30A41-3A9D-E1BA-6B6B-9127AF47F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A134B93E-F8C7-3302-96FA-41E894C632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4" name="Picture 3" descr="A group of people outside of a building&#10;&#10;Description automatically generated">
            <a:extLst>
              <a:ext uri="{FF2B5EF4-FFF2-40B4-BE49-F238E27FC236}">
                <a16:creationId xmlns:a16="http://schemas.microsoft.com/office/drawing/2014/main" id="{48E4C714-7011-3213-8906-B55C7B65B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86" y="-1016"/>
            <a:ext cx="13169311" cy="6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85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95C1F-0F97-DF2A-85CE-C32FEC496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0301519F-E4F5-228E-5CF5-F60DBD5548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BF8F46-FDBB-A1D0-6993-3BBD08750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7439" y="-2046451"/>
            <a:ext cx="7932928" cy="1189939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157D626-A272-527B-4884-8C064049FF6A}"/>
              </a:ext>
            </a:extLst>
          </p:cNvPr>
          <p:cNvSpPr/>
          <p:nvPr/>
        </p:nvSpPr>
        <p:spPr>
          <a:xfrm>
            <a:off x="-3390256" y="-2645375"/>
            <a:ext cx="19516724" cy="14687550"/>
          </a:xfrm>
          <a:custGeom>
            <a:avLst/>
            <a:gdLst>
              <a:gd name="connsiteX0" fmla="*/ 7015063 w 19516724"/>
              <a:gd name="connsiteY0" fmla="*/ 8333922 h 14687550"/>
              <a:gd name="connsiteX1" fmla="*/ 7015063 w 19516724"/>
              <a:gd name="connsiteY1" fmla="*/ 9111688 h 14687550"/>
              <a:gd name="connsiteX2" fmla="*/ 7656194 w 19516724"/>
              <a:gd name="connsiteY2" fmla="*/ 9111688 h 14687550"/>
              <a:gd name="connsiteX3" fmla="*/ 7656194 w 19516724"/>
              <a:gd name="connsiteY3" fmla="*/ 8333922 h 14687550"/>
              <a:gd name="connsiteX4" fmla="*/ 0 w 19516724"/>
              <a:gd name="connsiteY4" fmla="*/ 0 h 14687550"/>
              <a:gd name="connsiteX5" fmla="*/ 19516724 w 19516724"/>
              <a:gd name="connsiteY5" fmla="*/ 0 h 14687550"/>
              <a:gd name="connsiteX6" fmla="*/ 19516724 w 19516724"/>
              <a:gd name="connsiteY6" fmla="*/ 14687550 h 14687550"/>
              <a:gd name="connsiteX7" fmla="*/ 0 w 19516724"/>
              <a:gd name="connsiteY7" fmla="*/ 14687550 h 146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16724" h="14687550">
                <a:moveTo>
                  <a:pt x="7015063" y="8333922"/>
                </a:moveTo>
                <a:lnTo>
                  <a:pt x="7015063" y="9111688"/>
                </a:lnTo>
                <a:lnTo>
                  <a:pt x="7656194" y="9111688"/>
                </a:lnTo>
                <a:lnTo>
                  <a:pt x="7656194" y="8333922"/>
                </a:lnTo>
                <a:close/>
                <a:moveTo>
                  <a:pt x="0" y="0"/>
                </a:moveTo>
                <a:lnTo>
                  <a:pt x="19516724" y="0"/>
                </a:lnTo>
                <a:lnTo>
                  <a:pt x="19516724" y="14687550"/>
                </a:lnTo>
                <a:lnTo>
                  <a:pt x="0" y="14687550"/>
                </a:lnTo>
                <a:close/>
              </a:path>
            </a:pathLst>
          </a:custGeom>
          <a:solidFill>
            <a:schemeClr val="tx1">
              <a:alpha val="69656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5AF19-2D9E-19EA-787D-2382BDA16466}"/>
              </a:ext>
            </a:extLst>
          </p:cNvPr>
          <p:cNvSpPr txBox="1"/>
          <p:nvPr/>
        </p:nvSpPr>
        <p:spPr>
          <a:xfrm>
            <a:off x="4318492" y="5741615"/>
            <a:ext cx="1512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rker Felt Thin" panose="02000400000000000000" pitchFamily="2" charset="77"/>
              </a:rPr>
              <a:t>Leasing Office</a:t>
            </a:r>
          </a:p>
          <a:p>
            <a:r>
              <a:rPr lang="en-US" dirty="0">
                <a:solidFill>
                  <a:schemeClr val="bg1"/>
                </a:solidFill>
                <a:latin typeface="Marker Felt Thin" panose="02000400000000000000" pitchFamily="2" charset="77"/>
              </a:rPr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937703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C4173-C6A5-6C36-1AD7-CA46292D8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44F46584-C318-726C-E215-A925FC2495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3" name="Picture 2" descr="A building with people standing outside&#10;&#10;Description automatically generated">
            <a:extLst>
              <a:ext uri="{FF2B5EF4-FFF2-40B4-BE49-F238E27FC236}">
                <a16:creationId xmlns:a16="http://schemas.microsoft.com/office/drawing/2014/main" id="{F8AEAE30-00A0-AF77-11FE-BBEEA47D7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785" y="0"/>
            <a:ext cx="13167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64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714A2-23B5-F8C7-B687-55D441798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E4A9CE19-5EA6-84B7-440B-F7DF79B06B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5D11E3-77DD-0587-FC36-0FD2AF6F6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5840" y="-2439416"/>
            <a:ext cx="7932928" cy="1189939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C52117B-84D7-A544-E368-CCF8F22B4403}"/>
              </a:ext>
            </a:extLst>
          </p:cNvPr>
          <p:cNvSpPr/>
          <p:nvPr/>
        </p:nvSpPr>
        <p:spPr>
          <a:xfrm>
            <a:off x="-2675466" y="-2167467"/>
            <a:ext cx="17813867" cy="11413067"/>
          </a:xfrm>
          <a:custGeom>
            <a:avLst/>
            <a:gdLst>
              <a:gd name="connsiteX0" fmla="*/ 9397999 w 17813867"/>
              <a:gd name="connsiteY0" fmla="*/ 4182534 h 11413067"/>
              <a:gd name="connsiteX1" fmla="*/ 9397999 w 17813867"/>
              <a:gd name="connsiteY1" fmla="*/ 5875867 h 11413067"/>
              <a:gd name="connsiteX2" fmla="*/ 10329333 w 17813867"/>
              <a:gd name="connsiteY2" fmla="*/ 5875867 h 11413067"/>
              <a:gd name="connsiteX3" fmla="*/ 10329333 w 17813867"/>
              <a:gd name="connsiteY3" fmla="*/ 4182534 h 11413067"/>
              <a:gd name="connsiteX4" fmla="*/ 0 w 17813867"/>
              <a:gd name="connsiteY4" fmla="*/ 0 h 11413067"/>
              <a:gd name="connsiteX5" fmla="*/ 17813867 w 17813867"/>
              <a:gd name="connsiteY5" fmla="*/ 0 h 11413067"/>
              <a:gd name="connsiteX6" fmla="*/ 17813867 w 17813867"/>
              <a:gd name="connsiteY6" fmla="*/ 11413067 h 11413067"/>
              <a:gd name="connsiteX7" fmla="*/ 0 w 17813867"/>
              <a:gd name="connsiteY7" fmla="*/ 11413067 h 1141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3867" h="11413067">
                <a:moveTo>
                  <a:pt x="9397999" y="4182534"/>
                </a:moveTo>
                <a:lnTo>
                  <a:pt x="9397999" y="5875867"/>
                </a:lnTo>
                <a:lnTo>
                  <a:pt x="10329333" y="5875867"/>
                </a:lnTo>
                <a:lnTo>
                  <a:pt x="10329333" y="4182534"/>
                </a:lnTo>
                <a:close/>
                <a:moveTo>
                  <a:pt x="0" y="0"/>
                </a:moveTo>
                <a:lnTo>
                  <a:pt x="17813867" y="0"/>
                </a:lnTo>
                <a:lnTo>
                  <a:pt x="17813867" y="11413067"/>
                </a:lnTo>
                <a:lnTo>
                  <a:pt x="0" y="11413067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B5FB067C-E6A2-2C71-173D-E4B861D63467}"/>
              </a:ext>
            </a:extLst>
          </p:cNvPr>
          <p:cNvSpPr/>
          <p:nvPr/>
        </p:nvSpPr>
        <p:spPr>
          <a:xfrm rot="10800000">
            <a:off x="7917463" y="2888301"/>
            <a:ext cx="641131" cy="777765"/>
          </a:xfrm>
          <a:prstGeom prst="ben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EFA782-4D3A-2882-5154-2022284E3F81}"/>
              </a:ext>
            </a:extLst>
          </p:cNvPr>
          <p:cNvSpPr txBox="1"/>
          <p:nvPr/>
        </p:nvSpPr>
        <p:spPr>
          <a:xfrm>
            <a:off x="7978844" y="1996139"/>
            <a:ext cx="1274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rker Felt Thin" panose="02000400000000000000" pitchFamily="2" charset="77"/>
              </a:rPr>
              <a:t>Restaurant</a:t>
            </a:r>
          </a:p>
          <a:p>
            <a:r>
              <a:rPr lang="en-US" dirty="0">
                <a:solidFill>
                  <a:schemeClr val="bg1"/>
                </a:solidFill>
                <a:latin typeface="Marker Felt Thin" panose="02000400000000000000" pitchFamily="2" charset="77"/>
              </a:rPr>
              <a:t>Event Venue</a:t>
            </a:r>
          </a:p>
          <a:p>
            <a:r>
              <a:rPr lang="en-US" dirty="0">
                <a:solidFill>
                  <a:schemeClr val="bg1"/>
                </a:solidFill>
                <a:latin typeface="Marker Felt Thin" panose="02000400000000000000" pitchFamily="2" charset="77"/>
              </a:rPr>
              <a:t>2030+</a:t>
            </a:r>
          </a:p>
        </p:txBody>
      </p:sp>
    </p:spTree>
    <p:extLst>
      <p:ext uri="{BB962C8B-B14F-4D97-AF65-F5344CB8AC3E}">
        <p14:creationId xmlns:p14="http://schemas.microsoft.com/office/powerpoint/2010/main" val="1956948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DCF31-84C6-BAE8-0FF4-D6E640225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79B35D06-E2B7-25E1-EA95-F3819D79DD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4" name="Picture 3" descr="A building with a lawn and grass&#10;&#10;Description automatically generated">
            <a:extLst>
              <a:ext uri="{FF2B5EF4-FFF2-40B4-BE49-F238E27FC236}">
                <a16:creationId xmlns:a16="http://schemas.microsoft.com/office/drawing/2014/main" id="{2B9BB9EA-01FC-BE39-D0F0-425FC6467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016"/>
            <a:ext cx="12235003" cy="6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2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567A5-86B2-5389-406B-7BBDAFD8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D686CEEB-F5DB-0DCB-6779-6E2AE6E5A4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27A36-12BB-ED05-FFA7-3EE50F948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5840" y="-2334314"/>
            <a:ext cx="7932928" cy="1189939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511968F4-3952-BF60-A45C-0678A4AB7190}"/>
              </a:ext>
            </a:extLst>
          </p:cNvPr>
          <p:cNvSpPr/>
          <p:nvPr/>
        </p:nvSpPr>
        <p:spPr>
          <a:xfrm>
            <a:off x="-3571875" y="-3371850"/>
            <a:ext cx="19516724" cy="14687550"/>
          </a:xfrm>
          <a:custGeom>
            <a:avLst/>
            <a:gdLst>
              <a:gd name="connsiteX0" fmla="*/ 6038087 w 19516724"/>
              <a:gd name="connsiteY0" fmla="*/ 3822192 h 14687550"/>
              <a:gd name="connsiteX1" fmla="*/ 6038087 w 19516724"/>
              <a:gd name="connsiteY1" fmla="*/ 9626346 h 14687550"/>
              <a:gd name="connsiteX2" fmla="*/ 12910946 w 19516724"/>
              <a:gd name="connsiteY2" fmla="*/ 9626346 h 14687550"/>
              <a:gd name="connsiteX3" fmla="*/ 12910946 w 19516724"/>
              <a:gd name="connsiteY3" fmla="*/ 3822192 h 14687550"/>
              <a:gd name="connsiteX4" fmla="*/ 0 w 19516724"/>
              <a:gd name="connsiteY4" fmla="*/ 0 h 14687550"/>
              <a:gd name="connsiteX5" fmla="*/ 19516724 w 19516724"/>
              <a:gd name="connsiteY5" fmla="*/ 0 h 14687550"/>
              <a:gd name="connsiteX6" fmla="*/ 19516724 w 19516724"/>
              <a:gd name="connsiteY6" fmla="*/ 14687550 h 14687550"/>
              <a:gd name="connsiteX7" fmla="*/ 0 w 19516724"/>
              <a:gd name="connsiteY7" fmla="*/ 14687550 h 146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16724" h="14687550">
                <a:moveTo>
                  <a:pt x="6038087" y="3822192"/>
                </a:moveTo>
                <a:lnTo>
                  <a:pt x="6038087" y="9626346"/>
                </a:lnTo>
                <a:lnTo>
                  <a:pt x="12910946" y="9626346"/>
                </a:lnTo>
                <a:lnTo>
                  <a:pt x="12910946" y="3822192"/>
                </a:lnTo>
                <a:close/>
                <a:moveTo>
                  <a:pt x="0" y="0"/>
                </a:moveTo>
                <a:lnTo>
                  <a:pt x="19516724" y="0"/>
                </a:lnTo>
                <a:lnTo>
                  <a:pt x="19516724" y="14687550"/>
                </a:lnTo>
                <a:lnTo>
                  <a:pt x="0" y="14687550"/>
                </a:lnTo>
                <a:close/>
              </a:path>
            </a:pathLst>
          </a:custGeom>
          <a:solidFill>
            <a:schemeClr val="tx1">
              <a:alpha val="69656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3F9CC-7D62-7A1E-F98A-A2652E392F3C}"/>
              </a:ext>
            </a:extLst>
          </p:cNvPr>
          <p:cNvSpPr txBox="1"/>
          <p:nvPr/>
        </p:nvSpPr>
        <p:spPr>
          <a:xfrm>
            <a:off x="9561052" y="4061829"/>
            <a:ext cx="942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rker Felt Thin" panose="02000400000000000000" pitchFamily="2" charset="77"/>
              </a:rPr>
              <a:t>Grounds</a:t>
            </a:r>
          </a:p>
          <a:p>
            <a:r>
              <a:rPr lang="en-US" dirty="0">
                <a:solidFill>
                  <a:schemeClr val="bg1"/>
                </a:solidFill>
                <a:latin typeface="Marker Felt Thin" panose="02000400000000000000" pitchFamily="2" charset="77"/>
              </a:rPr>
              <a:t>Phased</a:t>
            </a:r>
          </a:p>
        </p:txBody>
      </p:sp>
    </p:spTree>
    <p:extLst>
      <p:ext uri="{BB962C8B-B14F-4D97-AF65-F5344CB8AC3E}">
        <p14:creationId xmlns:p14="http://schemas.microsoft.com/office/powerpoint/2010/main" val="3628427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0A456-C4E3-FFF3-DDA6-5F5FDB560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518F7FA7-D45D-67A5-2C8C-9CE7B54E99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6AFC1E-ACE6-4E15-FE65-36303669C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5840" y="-2334314"/>
            <a:ext cx="7932928" cy="1189939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015AADC2-9980-9447-E9CC-D454E8FEF6C0}"/>
              </a:ext>
            </a:extLst>
          </p:cNvPr>
          <p:cNvSpPr/>
          <p:nvPr/>
        </p:nvSpPr>
        <p:spPr>
          <a:xfrm>
            <a:off x="-3516059" y="-2943563"/>
            <a:ext cx="19516724" cy="14687550"/>
          </a:xfrm>
          <a:custGeom>
            <a:avLst/>
            <a:gdLst>
              <a:gd name="connsiteX0" fmla="*/ 9262880 w 19516724"/>
              <a:gd name="connsiteY0" fmla="*/ 3467819 h 14687550"/>
              <a:gd name="connsiteX1" fmla="*/ 9262880 w 19516724"/>
              <a:gd name="connsiteY1" fmla="*/ 9112715 h 14687550"/>
              <a:gd name="connsiteX2" fmla="*/ 10964531 w 19516724"/>
              <a:gd name="connsiteY2" fmla="*/ 9112715 h 14687550"/>
              <a:gd name="connsiteX3" fmla="*/ 10964531 w 19516724"/>
              <a:gd name="connsiteY3" fmla="*/ 3467819 h 14687550"/>
              <a:gd name="connsiteX4" fmla="*/ 0 w 19516724"/>
              <a:gd name="connsiteY4" fmla="*/ 0 h 14687550"/>
              <a:gd name="connsiteX5" fmla="*/ 19516724 w 19516724"/>
              <a:gd name="connsiteY5" fmla="*/ 0 h 14687550"/>
              <a:gd name="connsiteX6" fmla="*/ 19516724 w 19516724"/>
              <a:gd name="connsiteY6" fmla="*/ 14687550 h 14687550"/>
              <a:gd name="connsiteX7" fmla="*/ 0 w 19516724"/>
              <a:gd name="connsiteY7" fmla="*/ 14687550 h 146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16724" h="14687550">
                <a:moveTo>
                  <a:pt x="9262880" y="3467819"/>
                </a:moveTo>
                <a:lnTo>
                  <a:pt x="9262880" y="9112715"/>
                </a:lnTo>
                <a:lnTo>
                  <a:pt x="10964531" y="9112715"/>
                </a:lnTo>
                <a:lnTo>
                  <a:pt x="10964531" y="3467819"/>
                </a:lnTo>
                <a:close/>
                <a:moveTo>
                  <a:pt x="0" y="0"/>
                </a:moveTo>
                <a:lnTo>
                  <a:pt x="19516724" y="0"/>
                </a:lnTo>
                <a:lnTo>
                  <a:pt x="19516724" y="14687550"/>
                </a:lnTo>
                <a:lnTo>
                  <a:pt x="0" y="14687550"/>
                </a:lnTo>
                <a:close/>
              </a:path>
            </a:pathLst>
          </a:custGeom>
          <a:solidFill>
            <a:schemeClr val="tx1">
              <a:alpha val="54406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A59645-EC5C-5C3C-2BF1-C9564A82974E}"/>
              </a:ext>
            </a:extLst>
          </p:cNvPr>
          <p:cNvSpPr txBox="1"/>
          <p:nvPr/>
        </p:nvSpPr>
        <p:spPr>
          <a:xfrm>
            <a:off x="7741081" y="2830552"/>
            <a:ext cx="22636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arker Felt Thin" panose="02000400000000000000" pitchFamily="2" charset="77"/>
              </a:rPr>
              <a:t>Integration </a:t>
            </a:r>
          </a:p>
          <a:p>
            <a:r>
              <a:rPr lang="en-US" sz="3200" dirty="0">
                <a:solidFill>
                  <a:schemeClr val="bg1"/>
                </a:solidFill>
                <a:latin typeface="Marker Felt Thin" panose="02000400000000000000" pitchFamily="2" charset="77"/>
              </a:rPr>
              <a:t>with </a:t>
            </a:r>
          </a:p>
          <a:p>
            <a:r>
              <a:rPr lang="en-US" sz="3200" dirty="0">
                <a:solidFill>
                  <a:schemeClr val="bg1"/>
                </a:solidFill>
                <a:latin typeface="Marker Felt Thin" panose="02000400000000000000" pitchFamily="2" charset="77"/>
              </a:rPr>
              <a:t>Rail Trail</a:t>
            </a:r>
          </a:p>
        </p:txBody>
      </p:sp>
    </p:spTree>
    <p:extLst>
      <p:ext uri="{BB962C8B-B14F-4D97-AF65-F5344CB8AC3E}">
        <p14:creationId xmlns:p14="http://schemas.microsoft.com/office/powerpoint/2010/main" val="1369802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76119-72B4-DDD7-365F-94CEA4731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9BF0D02A-585E-0310-9302-1AEB040EAA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3" name="Picture 2" descr="A long shot of a building&#10;&#10;Description automatically generated">
            <a:extLst>
              <a:ext uri="{FF2B5EF4-FFF2-40B4-BE49-F238E27FC236}">
                <a16:creationId xmlns:a16="http://schemas.microsoft.com/office/drawing/2014/main" id="{2647DC88-645B-3E54-D2A0-A39CF8184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209" y="-6732"/>
            <a:ext cx="13053777" cy="686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68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ECB28-D9B7-7FD5-002A-172891B1B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0453E0F4-0E98-3285-AD70-E7A7354D11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4" name="Picture 3" descr="A group of people outside of a building&#10;&#10;Description automatically generated">
            <a:extLst>
              <a:ext uri="{FF2B5EF4-FFF2-40B4-BE49-F238E27FC236}">
                <a16:creationId xmlns:a16="http://schemas.microsoft.com/office/drawing/2014/main" id="{7991BBE6-8C1B-1E6F-2F57-7D8CBEA1E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86" y="-1016"/>
            <a:ext cx="13169311" cy="6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1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7332872B-D8E8-FC5A-AD16-5F3EDEA099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75C19-CD91-45EC-0CFC-7CABED3AD2A3}"/>
              </a:ext>
            </a:extLst>
          </p:cNvPr>
          <p:cNvSpPr txBox="1"/>
          <p:nvPr/>
        </p:nvSpPr>
        <p:spPr>
          <a:xfrm>
            <a:off x="902043" y="1843594"/>
            <a:ext cx="1119522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latin typeface="Trebuchet MS" panose="020B0603020202020204" pitchFamily="34" charset="0"/>
                <a:cs typeface="Arial" panose="020B0604020202020204" pitchFamily="34" charset="0"/>
              </a:rPr>
              <a:t>Lightning Round of Who’s at Your Table?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800" i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Before we go anywhere, we need to know who all is here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When I say go…</a:t>
            </a:r>
          </a:p>
          <a:p>
            <a:endParaRPr lang="en-US" sz="1800" i="1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Huddle at your table to connect and make introductions where needed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i="1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After 5 minutes someone needs to do a quick highlight of who’s around the table to let the group know who’s here.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We are all here as Community members, so no need for anyone to get more that a sentence about them, no matter what they do – just name and role in the community.</a:t>
            </a:r>
            <a:r>
              <a:rPr lang="en-US" sz="2800" dirty="0">
                <a:solidFill>
                  <a:srgbClr val="0070C0"/>
                </a:solidFill>
                <a:effectLst/>
              </a:rPr>
              <a:t> </a:t>
            </a:r>
            <a:endParaRPr lang="en-US" sz="2800" i="1" dirty="0">
              <a:solidFill>
                <a:srgbClr val="0070C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57E38-3EB5-9B59-C1EE-21CAC7FA9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032" y="879124"/>
            <a:ext cx="5547360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513C01-3D1E-E14B-851F-0F92B8FCCBFF}"/>
              </a:ext>
            </a:extLst>
          </p:cNvPr>
          <p:cNvSpPr txBox="1"/>
          <p:nvPr/>
        </p:nvSpPr>
        <p:spPr>
          <a:xfrm>
            <a:off x="1106991" y="916344"/>
            <a:ext cx="99780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Trebuchet MS" panose="020B0603020202020204" pitchFamily="34" charset="0"/>
                <a:cs typeface="Arial" panose="020B0604020202020204" pitchFamily="34" charset="0"/>
              </a:rPr>
              <a:t>Who’s Here?</a:t>
            </a:r>
          </a:p>
        </p:txBody>
      </p:sp>
    </p:spTree>
    <p:extLst>
      <p:ext uri="{BB962C8B-B14F-4D97-AF65-F5344CB8AC3E}">
        <p14:creationId xmlns:p14="http://schemas.microsoft.com/office/powerpoint/2010/main" val="2100318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A20FA-86F9-8D4D-7CB0-779C3C72B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6F6D1770-25CF-8D70-6DFC-5B51EA1A27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400879-508D-9FA3-7B43-9A24CB7A4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5840" y="-2334314"/>
            <a:ext cx="7932928" cy="1189939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F62F8CF-C69B-7E18-6B50-BEAAFAB78457}"/>
              </a:ext>
            </a:extLst>
          </p:cNvPr>
          <p:cNvSpPr/>
          <p:nvPr/>
        </p:nvSpPr>
        <p:spPr>
          <a:xfrm>
            <a:off x="-3571875" y="-3371850"/>
            <a:ext cx="19516724" cy="14687550"/>
          </a:xfrm>
          <a:custGeom>
            <a:avLst/>
            <a:gdLst>
              <a:gd name="connsiteX0" fmla="*/ 6038087 w 19516724"/>
              <a:gd name="connsiteY0" fmla="*/ 3822192 h 14687550"/>
              <a:gd name="connsiteX1" fmla="*/ 6038087 w 19516724"/>
              <a:gd name="connsiteY1" fmla="*/ 9626346 h 14687550"/>
              <a:gd name="connsiteX2" fmla="*/ 12910946 w 19516724"/>
              <a:gd name="connsiteY2" fmla="*/ 9626346 h 14687550"/>
              <a:gd name="connsiteX3" fmla="*/ 12910946 w 19516724"/>
              <a:gd name="connsiteY3" fmla="*/ 3822192 h 14687550"/>
              <a:gd name="connsiteX4" fmla="*/ 0 w 19516724"/>
              <a:gd name="connsiteY4" fmla="*/ 0 h 14687550"/>
              <a:gd name="connsiteX5" fmla="*/ 19516724 w 19516724"/>
              <a:gd name="connsiteY5" fmla="*/ 0 h 14687550"/>
              <a:gd name="connsiteX6" fmla="*/ 19516724 w 19516724"/>
              <a:gd name="connsiteY6" fmla="*/ 14687550 h 14687550"/>
              <a:gd name="connsiteX7" fmla="*/ 0 w 19516724"/>
              <a:gd name="connsiteY7" fmla="*/ 14687550 h 146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16724" h="14687550">
                <a:moveTo>
                  <a:pt x="6038087" y="3822192"/>
                </a:moveTo>
                <a:lnTo>
                  <a:pt x="6038087" y="9626346"/>
                </a:lnTo>
                <a:lnTo>
                  <a:pt x="12910946" y="9626346"/>
                </a:lnTo>
                <a:lnTo>
                  <a:pt x="12910946" y="3822192"/>
                </a:lnTo>
                <a:close/>
                <a:moveTo>
                  <a:pt x="0" y="0"/>
                </a:moveTo>
                <a:lnTo>
                  <a:pt x="19516724" y="0"/>
                </a:lnTo>
                <a:lnTo>
                  <a:pt x="19516724" y="14687550"/>
                </a:lnTo>
                <a:lnTo>
                  <a:pt x="0" y="14687550"/>
                </a:lnTo>
                <a:close/>
              </a:path>
            </a:pathLst>
          </a:custGeom>
          <a:solidFill>
            <a:schemeClr val="tx1">
              <a:alpha val="69656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AF334-2FB9-A140-31C3-3DADDB5858BC}"/>
              </a:ext>
            </a:extLst>
          </p:cNvPr>
          <p:cNvSpPr txBox="1"/>
          <p:nvPr/>
        </p:nvSpPr>
        <p:spPr>
          <a:xfrm>
            <a:off x="9474814" y="3062085"/>
            <a:ext cx="18114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arker Felt Thin" panose="02000400000000000000" pitchFamily="2" charset="77"/>
              </a:rPr>
              <a:t>Balanced </a:t>
            </a:r>
          </a:p>
          <a:p>
            <a:r>
              <a:rPr lang="en-US" sz="3200" dirty="0">
                <a:solidFill>
                  <a:schemeClr val="bg1"/>
                </a:solidFill>
                <a:latin typeface="Marker Felt Thin" panose="02000400000000000000" pitchFamily="2" charset="77"/>
              </a:rPr>
              <a:t>Parking</a:t>
            </a:r>
          </a:p>
          <a:p>
            <a:r>
              <a:rPr lang="en-US" sz="3200" dirty="0">
                <a:solidFill>
                  <a:schemeClr val="bg1"/>
                </a:solidFill>
                <a:latin typeface="Marker Felt Thin" panose="02000400000000000000" pitchFamily="2" charset="77"/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727597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7DE5B-1C0C-2AB1-0B64-4B7AD61FB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D46E9B55-809A-FF57-1598-BBA0A738A6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3" name="Picture 2" descr="A map of a neighborhood&#10;&#10;Description automatically generated">
            <a:extLst>
              <a:ext uri="{FF2B5EF4-FFF2-40B4-BE49-F238E27FC236}">
                <a16:creationId xmlns:a16="http://schemas.microsoft.com/office/drawing/2014/main" id="{6761598C-80B8-AAC6-E145-F2EA96673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" y="0"/>
            <a:ext cx="12175525" cy="68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04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16590-2A3D-60D7-B9A3-4188A0F82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47E48C76-4B47-C990-A2DE-C8189709C2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4" name="Picture 3" descr="A map of a neighborhood&#10;&#10;Description automatically generated">
            <a:extLst>
              <a:ext uri="{FF2B5EF4-FFF2-40B4-BE49-F238E27FC236}">
                <a16:creationId xmlns:a16="http://schemas.microsoft.com/office/drawing/2014/main" id="{3E948E50-69D2-0948-72C2-426BC6AC3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2140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58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37476-63DB-5ACA-683E-29C53E253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06014F34-1F37-82C9-5693-7EF2A5CBDC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F26A2-A2B5-F3F9-D53E-98D01FA9A9EC}"/>
              </a:ext>
            </a:extLst>
          </p:cNvPr>
          <p:cNvSpPr txBox="1"/>
          <p:nvPr/>
        </p:nvSpPr>
        <p:spPr>
          <a:xfrm>
            <a:off x="1521226" y="1905506"/>
            <a:ext cx="9378422" cy="452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attendees requested an </a:t>
            </a:r>
            <a:r>
              <a:rPr lang="en-US" sz="4000" dirty="0" err="1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underparked</a:t>
            </a: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campus, focusing heavily on pedestrian accessibility.</a:t>
            </a:r>
          </a:p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reality is that we do need to provide parking for all residents, as to not negatively impact the public streets and neighborhood.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328BC-61F7-DEB4-2D75-556DC32B1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7C4B21-9471-E2F5-B621-88DFF9E1F646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Parking – What We Can’t Do</a:t>
            </a:r>
          </a:p>
        </p:txBody>
      </p:sp>
    </p:spTree>
    <p:extLst>
      <p:ext uri="{BB962C8B-B14F-4D97-AF65-F5344CB8AC3E}">
        <p14:creationId xmlns:p14="http://schemas.microsoft.com/office/powerpoint/2010/main" val="6459579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2B401-9262-26B4-D114-FD2A79E47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CC42C4EE-AD37-10FF-76E6-D4A604119D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F50729-0E22-54EC-2746-6202F8530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5840" y="-2334314"/>
            <a:ext cx="7932928" cy="1189939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48EFFC83-C7F0-5F92-BCEB-EDA6EC7C43F0}"/>
              </a:ext>
            </a:extLst>
          </p:cNvPr>
          <p:cNvSpPr/>
          <p:nvPr/>
        </p:nvSpPr>
        <p:spPr>
          <a:xfrm>
            <a:off x="-3571875" y="-3371850"/>
            <a:ext cx="19516724" cy="14687550"/>
          </a:xfrm>
          <a:custGeom>
            <a:avLst/>
            <a:gdLst>
              <a:gd name="connsiteX0" fmla="*/ 6038087 w 19516724"/>
              <a:gd name="connsiteY0" fmla="*/ 3822192 h 14687550"/>
              <a:gd name="connsiteX1" fmla="*/ 6038087 w 19516724"/>
              <a:gd name="connsiteY1" fmla="*/ 9626346 h 14687550"/>
              <a:gd name="connsiteX2" fmla="*/ 12910946 w 19516724"/>
              <a:gd name="connsiteY2" fmla="*/ 9626346 h 14687550"/>
              <a:gd name="connsiteX3" fmla="*/ 12910946 w 19516724"/>
              <a:gd name="connsiteY3" fmla="*/ 3822192 h 14687550"/>
              <a:gd name="connsiteX4" fmla="*/ 0 w 19516724"/>
              <a:gd name="connsiteY4" fmla="*/ 0 h 14687550"/>
              <a:gd name="connsiteX5" fmla="*/ 19516724 w 19516724"/>
              <a:gd name="connsiteY5" fmla="*/ 0 h 14687550"/>
              <a:gd name="connsiteX6" fmla="*/ 19516724 w 19516724"/>
              <a:gd name="connsiteY6" fmla="*/ 14687550 h 14687550"/>
              <a:gd name="connsiteX7" fmla="*/ 0 w 19516724"/>
              <a:gd name="connsiteY7" fmla="*/ 14687550 h 146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16724" h="14687550">
                <a:moveTo>
                  <a:pt x="6038087" y="3822192"/>
                </a:moveTo>
                <a:lnTo>
                  <a:pt x="6038087" y="9626346"/>
                </a:lnTo>
                <a:lnTo>
                  <a:pt x="12910946" y="9626346"/>
                </a:lnTo>
                <a:lnTo>
                  <a:pt x="12910946" y="3822192"/>
                </a:lnTo>
                <a:close/>
                <a:moveTo>
                  <a:pt x="0" y="0"/>
                </a:moveTo>
                <a:lnTo>
                  <a:pt x="19516724" y="0"/>
                </a:lnTo>
                <a:lnTo>
                  <a:pt x="19516724" y="14687550"/>
                </a:lnTo>
                <a:lnTo>
                  <a:pt x="0" y="14687550"/>
                </a:lnTo>
                <a:close/>
              </a:path>
            </a:pathLst>
          </a:custGeom>
          <a:solidFill>
            <a:schemeClr val="tx1">
              <a:alpha val="69656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014C2-EAF8-37EF-FB7B-026037AD9414}"/>
              </a:ext>
            </a:extLst>
          </p:cNvPr>
          <p:cNvSpPr txBox="1"/>
          <p:nvPr/>
        </p:nvSpPr>
        <p:spPr>
          <a:xfrm>
            <a:off x="9474814" y="3062085"/>
            <a:ext cx="13487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arker Felt Thin" panose="02000400000000000000" pitchFamily="2" charset="77"/>
              </a:rPr>
              <a:t>Public</a:t>
            </a:r>
          </a:p>
          <a:p>
            <a:r>
              <a:rPr lang="en-US" sz="3200" dirty="0">
                <a:solidFill>
                  <a:schemeClr val="bg1"/>
                </a:solidFill>
                <a:latin typeface="Marker Felt Thin" panose="02000400000000000000" pitchFamily="2" charset="77"/>
              </a:rPr>
              <a:t>Green </a:t>
            </a:r>
          </a:p>
          <a:p>
            <a:r>
              <a:rPr lang="en-US" sz="3200" dirty="0">
                <a:solidFill>
                  <a:schemeClr val="bg1"/>
                </a:solidFill>
                <a:latin typeface="Marker Felt Thin" panose="02000400000000000000" pitchFamily="2" charset="77"/>
              </a:rPr>
              <a:t>Spaces</a:t>
            </a:r>
          </a:p>
        </p:txBody>
      </p:sp>
    </p:spTree>
    <p:extLst>
      <p:ext uri="{BB962C8B-B14F-4D97-AF65-F5344CB8AC3E}">
        <p14:creationId xmlns:p14="http://schemas.microsoft.com/office/powerpoint/2010/main" val="1532734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C1FCE-0784-9218-B1A1-B9CBDA83C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C7BA7244-3E50-C1B7-8820-1589859EC3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3B5CF0-3BEA-FC33-896B-B64D2A0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5840" y="-2439416"/>
            <a:ext cx="7932928" cy="118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45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8D4D2-FAEF-4D51-DBD4-EED9A6656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4354F44A-318A-2C1B-2F53-252CC78E96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61383-127E-3EB3-75CB-6B10A6684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5840" y="-2334314"/>
            <a:ext cx="7932928" cy="1189939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0E0C20EE-63AA-4132-E704-FAB98DB1EA6A}"/>
              </a:ext>
            </a:extLst>
          </p:cNvPr>
          <p:cNvSpPr/>
          <p:nvPr/>
        </p:nvSpPr>
        <p:spPr>
          <a:xfrm>
            <a:off x="-3571875" y="-3371850"/>
            <a:ext cx="19516724" cy="14687550"/>
          </a:xfrm>
          <a:custGeom>
            <a:avLst/>
            <a:gdLst>
              <a:gd name="connsiteX0" fmla="*/ 6038087 w 19516724"/>
              <a:gd name="connsiteY0" fmla="*/ 3822192 h 14687550"/>
              <a:gd name="connsiteX1" fmla="*/ 6038087 w 19516724"/>
              <a:gd name="connsiteY1" fmla="*/ 9626346 h 14687550"/>
              <a:gd name="connsiteX2" fmla="*/ 12910946 w 19516724"/>
              <a:gd name="connsiteY2" fmla="*/ 9626346 h 14687550"/>
              <a:gd name="connsiteX3" fmla="*/ 12910946 w 19516724"/>
              <a:gd name="connsiteY3" fmla="*/ 3822192 h 14687550"/>
              <a:gd name="connsiteX4" fmla="*/ 0 w 19516724"/>
              <a:gd name="connsiteY4" fmla="*/ 0 h 14687550"/>
              <a:gd name="connsiteX5" fmla="*/ 19516724 w 19516724"/>
              <a:gd name="connsiteY5" fmla="*/ 0 h 14687550"/>
              <a:gd name="connsiteX6" fmla="*/ 19516724 w 19516724"/>
              <a:gd name="connsiteY6" fmla="*/ 14687550 h 14687550"/>
              <a:gd name="connsiteX7" fmla="*/ 0 w 19516724"/>
              <a:gd name="connsiteY7" fmla="*/ 14687550 h 146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16724" h="14687550">
                <a:moveTo>
                  <a:pt x="6038087" y="3822192"/>
                </a:moveTo>
                <a:lnTo>
                  <a:pt x="6038087" y="9626346"/>
                </a:lnTo>
                <a:lnTo>
                  <a:pt x="12910946" y="9626346"/>
                </a:lnTo>
                <a:lnTo>
                  <a:pt x="12910946" y="3822192"/>
                </a:lnTo>
                <a:close/>
                <a:moveTo>
                  <a:pt x="0" y="0"/>
                </a:moveTo>
                <a:lnTo>
                  <a:pt x="19516724" y="0"/>
                </a:lnTo>
                <a:lnTo>
                  <a:pt x="19516724" y="14687550"/>
                </a:lnTo>
                <a:lnTo>
                  <a:pt x="0" y="14687550"/>
                </a:lnTo>
                <a:close/>
              </a:path>
            </a:pathLst>
          </a:custGeom>
          <a:solidFill>
            <a:schemeClr val="tx1">
              <a:alpha val="69656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78785-C220-235C-F871-CC348991B894}"/>
              </a:ext>
            </a:extLst>
          </p:cNvPr>
          <p:cNvSpPr txBox="1"/>
          <p:nvPr/>
        </p:nvSpPr>
        <p:spPr>
          <a:xfrm>
            <a:off x="9474814" y="3062085"/>
            <a:ext cx="24284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arker Felt Thin" panose="02000400000000000000" pitchFamily="2" charset="77"/>
              </a:rPr>
              <a:t>Environmental</a:t>
            </a:r>
          </a:p>
          <a:p>
            <a:r>
              <a:rPr lang="en-US" sz="2800" dirty="0">
                <a:solidFill>
                  <a:schemeClr val="bg1"/>
                </a:solidFill>
                <a:latin typeface="Marker Felt Thin" panose="02000400000000000000" pitchFamily="2" charset="77"/>
              </a:rPr>
              <a:t>Infrastructure</a:t>
            </a:r>
          </a:p>
          <a:p>
            <a:r>
              <a:rPr lang="en-US" sz="2800" dirty="0">
                <a:solidFill>
                  <a:schemeClr val="bg1"/>
                </a:solidFill>
                <a:latin typeface="Marker Felt Thin" panose="02000400000000000000" pitchFamily="2" charset="77"/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2489394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9BA92-8DD2-4B30-FDEF-89AB4DC45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6209B291-26B6-B566-9BBD-14340E74AB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6B4910-1974-7AC7-2F46-9B73A3D7D379}"/>
              </a:ext>
            </a:extLst>
          </p:cNvPr>
          <p:cNvSpPr txBox="1"/>
          <p:nvPr/>
        </p:nvSpPr>
        <p:spPr>
          <a:xfrm>
            <a:off x="1521226" y="1905506"/>
            <a:ext cx="9378422" cy="452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buildings that Chesapeake Community Development builds ground-up are built to LEED standards</a:t>
            </a:r>
          </a:p>
          <a:p>
            <a:pPr marL="571500" marR="0" lvl="0" indent="-5715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our conversations with Easton Utilities, we do not see any infrastructure upgrades needed coming into or out of the site.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54432-3A47-5850-B9FE-BDBF14BAD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4C63D5-DD02-C998-DE35-EAAF654A5052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902652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7332872B-D8E8-FC5A-AD16-5F3EDEA099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75C19-CD91-45EC-0CFC-7CABED3AD2A3}"/>
              </a:ext>
            </a:extLst>
          </p:cNvPr>
          <p:cNvSpPr txBox="1"/>
          <p:nvPr/>
        </p:nvSpPr>
        <p:spPr>
          <a:xfrm>
            <a:off x="1935462" y="1946086"/>
            <a:ext cx="83210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rebuchet MS" panose="020B0603020202020204" pitchFamily="34" charset="0"/>
                <a:cs typeface="Arial" panose="020B0604020202020204" pitchFamily="34" charset="0"/>
              </a:rPr>
              <a:t>Subsidiary of The Arc Central Chesapeake Region</a:t>
            </a:r>
          </a:p>
          <a:p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r>
              <a:rPr lang="en-US" sz="2800" i="1" dirty="0">
                <a:latin typeface="Trebuchet MS" panose="020B0603020202020204" pitchFamily="34" charset="0"/>
                <a:cs typeface="Arial" panose="020B0604020202020204" pitchFamily="34" charset="0"/>
              </a:rPr>
              <a:t>Built around the need for equitable housing for all, we are focused on providing a mix of housing options, as well as community-oriented retail spaces. </a:t>
            </a:r>
          </a:p>
          <a:p>
            <a:endParaRPr lang="en-US" sz="2800" i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r>
              <a:rPr lang="en-US" sz="2800" i="1" dirty="0">
                <a:latin typeface="Trebuchet MS" panose="020B0603020202020204" pitchFamily="34" charset="0"/>
                <a:cs typeface="Arial" panose="020B0604020202020204" pitchFamily="34" charset="0"/>
              </a:rPr>
              <a:t>We prioritize infill projects for better neighborhood cohesion and to reduce the effects of sprawl.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E04DC6-061C-0009-05EB-27006B49B021}"/>
              </a:ext>
            </a:extLst>
          </p:cNvPr>
          <p:cNvSpPr/>
          <p:nvPr/>
        </p:nvSpPr>
        <p:spPr>
          <a:xfrm>
            <a:off x="1682232" y="2133196"/>
            <a:ext cx="160774" cy="1607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3CC534-1DCD-5E9D-8304-A2374E79181D}"/>
              </a:ext>
            </a:extLst>
          </p:cNvPr>
          <p:cNvSpPr/>
          <p:nvPr/>
        </p:nvSpPr>
        <p:spPr>
          <a:xfrm>
            <a:off x="1682232" y="2967208"/>
            <a:ext cx="160774" cy="1607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552F30-50AE-4F4F-323E-D3A91BB8E036}"/>
              </a:ext>
            </a:extLst>
          </p:cNvPr>
          <p:cNvSpPr/>
          <p:nvPr/>
        </p:nvSpPr>
        <p:spPr>
          <a:xfrm>
            <a:off x="1682232" y="5117556"/>
            <a:ext cx="160774" cy="1607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57E38-3EB5-9B59-C1EE-21CAC7FA9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080" y="879124"/>
            <a:ext cx="9363456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513C01-3D1E-E14B-851F-0F92B8FCCBFF}"/>
              </a:ext>
            </a:extLst>
          </p:cNvPr>
          <p:cNvSpPr txBox="1"/>
          <p:nvPr/>
        </p:nvSpPr>
        <p:spPr>
          <a:xfrm>
            <a:off x="1106991" y="916344"/>
            <a:ext cx="99780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Trebuchet MS" panose="020B0603020202020204" pitchFamily="34" charset="0"/>
                <a:cs typeface="Arial" panose="020B0604020202020204" pitchFamily="34" charset="0"/>
              </a:rPr>
              <a:t>About Chesapeake Community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2128644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4CB3D-0B9D-6EDA-F3BB-5F8F81DA7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1E1A7480-3FFB-AA6E-12C9-4466533BE9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0635A0-2D0A-9183-2941-A86DB791D640}"/>
              </a:ext>
            </a:extLst>
          </p:cNvPr>
          <p:cNvSpPr txBox="1"/>
          <p:nvPr/>
        </p:nvSpPr>
        <p:spPr>
          <a:xfrm>
            <a:off x="1521226" y="1905506"/>
            <a:ext cx="91495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3200" b="1" u="sng" dirty="0">
                <a:solidFill>
                  <a:srgbClr val="000000"/>
                </a:solidFill>
                <a:effectLst/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Diverse and Inclusive Community: </a:t>
            </a:r>
            <a:r>
              <a:rPr lang="en-US" sz="3200" dirty="0">
                <a:solidFill>
                  <a:srgbClr val="000000"/>
                </a:solidFill>
                <a:effectLst/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is a strong emphasis on creating a community that is diverse in terms of residents and businesses, with a focus on affordability, accessibility, and integration of different demographics (seniors, families, workforce).</a:t>
            </a:r>
            <a:endParaRPr lang="en-US" sz="3200" dirty="0">
              <a:solidFill>
                <a:srgbClr val="44546A"/>
              </a:solidFill>
              <a:effectLst/>
              <a:latin typeface="Trebuchet MS" panose="020B070302020209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F3118-91D0-440B-3202-39BDD3B5F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79D7AA-8AB0-F33F-F3A5-1F1940A8917A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Top 5 Conclusions From First Community Meeting</a:t>
            </a:r>
          </a:p>
        </p:txBody>
      </p:sp>
    </p:spTree>
    <p:extLst>
      <p:ext uri="{BB962C8B-B14F-4D97-AF65-F5344CB8AC3E}">
        <p14:creationId xmlns:p14="http://schemas.microsoft.com/office/powerpoint/2010/main" val="212360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61109-9662-E23B-8E42-2186FC5E2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E868DB67-15C2-A04A-5B20-482C7C42BB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FA9E02-E607-A417-8614-32D25944020C}"/>
              </a:ext>
            </a:extLst>
          </p:cNvPr>
          <p:cNvSpPr txBox="1"/>
          <p:nvPr/>
        </p:nvSpPr>
        <p:spPr>
          <a:xfrm>
            <a:off x="1521226" y="1905506"/>
            <a:ext cx="91495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Quality of Life and Amenities: 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Residents prioritize green spaces, native landscaping, safety measures (such as security cameras and adequate lighting), and accessible amenities like parks, playgrounds, and community gathering spaces.</a:t>
            </a:r>
            <a:endParaRPr lang="en-US" sz="4000" dirty="0">
              <a:solidFill>
                <a:srgbClr val="44546A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47E3E-7560-2661-8A27-FDE888DB4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3A105-5C83-4B9D-7FEB-162469AF2E9C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Top 5 Conclusions From First Community Meeting</a:t>
            </a:r>
          </a:p>
        </p:txBody>
      </p:sp>
    </p:spTree>
    <p:extLst>
      <p:ext uri="{BB962C8B-B14F-4D97-AF65-F5344CB8AC3E}">
        <p14:creationId xmlns:p14="http://schemas.microsoft.com/office/powerpoint/2010/main" val="1066994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ED763-F1FB-5D98-47E8-0DA676C43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6503AAFF-67F1-18B4-5D0B-6CBF4CCCE7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ED26F-1323-5075-F67C-810E475D40A5}"/>
              </a:ext>
            </a:extLst>
          </p:cNvPr>
          <p:cNvSpPr txBox="1"/>
          <p:nvPr/>
        </p:nvSpPr>
        <p:spPr>
          <a:xfrm>
            <a:off x="1521226" y="1905506"/>
            <a:ext cx="91495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Balanced Residential and Commercial Development: 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There's a consensus on the need for a balanced mix of residential units (including affordable and market-rate housing) and commercial spaces that avoid generic offerings and include local businesses and essential services.</a:t>
            </a:r>
            <a:endParaRPr lang="en-US" sz="4000" dirty="0">
              <a:solidFill>
                <a:srgbClr val="44546A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356D1-B210-37C2-2CDF-1E00FF502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8E4D59-DE28-96B7-5BF3-FBB0856804AF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Top 5 Conclusions From First Community Meeting</a:t>
            </a:r>
          </a:p>
        </p:txBody>
      </p:sp>
    </p:spTree>
    <p:extLst>
      <p:ext uri="{BB962C8B-B14F-4D97-AF65-F5344CB8AC3E}">
        <p14:creationId xmlns:p14="http://schemas.microsoft.com/office/powerpoint/2010/main" val="675921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0428D-2C39-BA97-1B1C-16B4C3717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">
            <a:extLst>
              <a:ext uri="{FF2B5EF4-FFF2-40B4-BE49-F238E27FC236}">
                <a16:creationId xmlns:a16="http://schemas.microsoft.com/office/drawing/2014/main" id="{B04D12B3-8A08-0A89-1FCC-3541013C81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"/>
            <a:ext cx="12192002" cy="6860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10E80E-32F3-005C-BB01-C76E2B81588E}"/>
              </a:ext>
            </a:extLst>
          </p:cNvPr>
          <p:cNvSpPr txBox="1"/>
          <p:nvPr/>
        </p:nvSpPr>
        <p:spPr>
          <a:xfrm>
            <a:off x="1521226" y="1905506"/>
            <a:ext cx="91495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Sustainability and Design Aesthetics: 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Concerns about environmental impact (stormwater management, green energy) and architectural coherence with the existing Easton style were prominent. There's also a desire for buildings to reflect local heritage and maintain aesthetic appeal.</a:t>
            </a:r>
            <a:endParaRPr lang="en-US" sz="3600" dirty="0">
              <a:solidFill>
                <a:srgbClr val="44546A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3E067-4FD8-3762-BBFC-55449D02D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4" y="879124"/>
            <a:ext cx="9595104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6F644F-D3B4-CC39-AE9D-1CEA14B0425F}"/>
              </a:ext>
            </a:extLst>
          </p:cNvPr>
          <p:cNvSpPr txBox="1"/>
          <p:nvPr/>
        </p:nvSpPr>
        <p:spPr>
          <a:xfrm>
            <a:off x="1106991" y="916344"/>
            <a:ext cx="99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  <a:cs typeface="Arial" panose="020B0604020202020204" pitchFamily="34" charset="0"/>
              </a:rPr>
              <a:t>Top 5 Conclusions From First Community Meeting</a:t>
            </a:r>
          </a:p>
        </p:txBody>
      </p:sp>
    </p:spTree>
    <p:extLst>
      <p:ext uri="{BB962C8B-B14F-4D97-AF65-F5344CB8AC3E}">
        <p14:creationId xmlns:p14="http://schemas.microsoft.com/office/powerpoint/2010/main" val="2377806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10FA1CE4-6E2A-4D00-80F4-3DCAF34FF73B}" vid="{8D94A2FC-C3DA-4318-9245-E535D4A8E1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5234</TotalTime>
  <Words>1185</Words>
  <Application>Microsoft Macintosh PowerPoint</Application>
  <PresentationFormat>Widescreen</PresentationFormat>
  <Paragraphs>173</Paragraphs>
  <Slides>47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Marker Felt Thin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Benincasa</dc:creator>
  <cp:lastModifiedBy>Ross Benincasa</cp:lastModifiedBy>
  <cp:revision>35</cp:revision>
  <dcterms:created xsi:type="dcterms:W3CDTF">2024-07-08T00:56:20Z</dcterms:created>
  <dcterms:modified xsi:type="dcterms:W3CDTF">2024-09-18T17:34:39Z</dcterms:modified>
</cp:coreProperties>
</file>